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slideLayouts/slideLayout25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5" r:id="rId2"/>
  </p:sldMasterIdLst>
  <p:notesMasterIdLst>
    <p:notesMasterId r:id="rId28"/>
  </p:notesMasterIdLst>
  <p:handoutMasterIdLst>
    <p:handoutMasterId r:id="rId29"/>
  </p:handoutMasterIdLst>
  <p:sldIdLst>
    <p:sldId id="256" r:id="rId3"/>
    <p:sldId id="366" r:id="rId4"/>
    <p:sldId id="332" r:id="rId5"/>
    <p:sldId id="333" r:id="rId6"/>
    <p:sldId id="324" r:id="rId7"/>
    <p:sldId id="336" r:id="rId8"/>
    <p:sldId id="351" r:id="rId9"/>
    <p:sldId id="343" r:id="rId10"/>
    <p:sldId id="326" r:id="rId11"/>
    <p:sldId id="367" r:id="rId12"/>
    <p:sldId id="368" r:id="rId13"/>
    <p:sldId id="369" r:id="rId14"/>
    <p:sldId id="370" r:id="rId15"/>
    <p:sldId id="371" r:id="rId16"/>
    <p:sldId id="372" r:id="rId17"/>
    <p:sldId id="373" r:id="rId18"/>
    <p:sldId id="374" r:id="rId19"/>
    <p:sldId id="381" r:id="rId20"/>
    <p:sldId id="382" r:id="rId21"/>
    <p:sldId id="376" r:id="rId22"/>
    <p:sldId id="377" r:id="rId23"/>
    <p:sldId id="378" r:id="rId24"/>
    <p:sldId id="379" r:id="rId25"/>
    <p:sldId id="380" r:id="rId26"/>
    <p:sldId id="383" r:id="rId27"/>
  </p:sldIdLst>
  <p:sldSz cx="9144000" cy="6858000" type="screen4x3"/>
  <p:notesSz cx="7099300" cy="10234613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inimized" horzBarState="maximized">
    <p:restoredLeft sz="15620" autoAdjust="0"/>
    <p:restoredTop sz="94660" autoAdjust="0"/>
  </p:normalViewPr>
  <p:slideViewPr>
    <p:cSldViewPr>
      <p:cViewPr>
        <p:scale>
          <a:sx n="96" d="100"/>
          <a:sy n="96" d="100"/>
        </p:scale>
        <p:origin x="-2784" y="-5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49" d="100"/>
          <a:sy n="49" d="100"/>
        </p:scale>
        <p:origin x="-2928" y="-102"/>
      </p:cViewPr>
      <p:guideLst>
        <p:guide orient="horz" pos="3224"/>
        <p:guide pos="2237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Praca\!Projekty\__PGN\_11_Bielice\opracowanie\bielice_PGN_AO_new2.xlsm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Praca\!Projekty\__PGN\_11_Bielice\opracowanie\bielice_PGN_AO_new2.xlsm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Praca\!Projekty\__PGN\_11_Bielice\opracowanie\bielice_PGN_AO_new2.xlsm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Praca\!Projekty\__PGN\_11_Bielice\opracowanie\bielice_PGN_AO_new2.xlsm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Praca\!Projekty\__PGN\_11_Bielice\opracowanie\bielice_PGN_AO_new2.xlsm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title>
      <c:tx>
        <c:rich>
          <a:bodyPr/>
          <a:lstStyle/>
          <a:p>
            <a:pPr>
              <a:defRPr sz="1400"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pPr>
            <a:r>
              <a:rPr lang="en-US" sz="1400" b="1" i="0" baseline="0">
                <a:effectLst/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Zużycie energii</a:t>
            </a:r>
            <a:endParaRPr lang="pl-PL" sz="1400">
              <a:effectLst/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c:rich>
      </c:tx>
      <c:layout/>
      <c:overlay val="1"/>
    </c:title>
    <c:plotArea>
      <c:layout>
        <c:manualLayout>
          <c:layoutTarget val="inner"/>
          <c:xMode val="edge"/>
          <c:yMode val="edge"/>
          <c:x val="0.23470697831978318"/>
          <c:y val="0.25926354166666665"/>
          <c:w val="0.52412093495934953"/>
          <c:h val="0.53722395833333347"/>
        </c:manualLayout>
      </c:layout>
      <c:doughnutChart>
        <c:varyColors val="1"/>
        <c:ser>
          <c:idx val="0"/>
          <c:order val="0"/>
          <c:spPr>
            <a:solidFill>
              <a:srgbClr val="9999FF"/>
            </a:solidFill>
            <a:ln w="25400">
              <a:noFill/>
            </a:ln>
          </c:spPr>
          <c:dPt>
            <c:idx val="0"/>
            <c:spPr>
              <a:solidFill>
                <a:srgbClr val="FFFF00"/>
              </a:solidFill>
              <a:ln w="25400">
                <a:noFill/>
              </a:ln>
            </c:spPr>
          </c:dPt>
          <c:dPt>
            <c:idx val="1"/>
            <c:spPr>
              <a:solidFill>
                <a:schemeClr val="bg1">
                  <a:lumMod val="85000"/>
                </a:schemeClr>
              </a:solidFill>
              <a:ln w="25400">
                <a:noFill/>
              </a:ln>
            </c:spPr>
          </c:dPt>
          <c:dPt>
            <c:idx val="2"/>
            <c:spPr>
              <a:solidFill>
                <a:srgbClr val="FFC000"/>
              </a:solidFill>
              <a:ln w="25400">
                <a:noFill/>
              </a:ln>
            </c:spPr>
          </c:dPt>
          <c:dPt>
            <c:idx val="3"/>
            <c:spPr>
              <a:solidFill>
                <a:srgbClr val="00B0F0"/>
              </a:solidFill>
              <a:ln w="25400">
                <a:noFill/>
              </a:ln>
            </c:spPr>
          </c:dPt>
          <c:dPt>
            <c:idx val="4"/>
            <c:spPr>
              <a:solidFill>
                <a:srgbClr val="7030A0"/>
              </a:solidFill>
              <a:ln w="25400">
                <a:noFill/>
              </a:ln>
            </c:spPr>
          </c:dPt>
          <c:dLbls>
            <c:dLbl>
              <c:idx val="0"/>
              <c:layout>
                <c:manualLayout>
                  <c:x val="0.17888922764227641"/>
                  <c:y val="-8.2909027777777783E-2"/>
                </c:manualLayout>
              </c:layout>
              <c:showLegendKey val="1"/>
              <c:showCatName val="1"/>
              <c:showPercent val="1"/>
            </c:dLbl>
            <c:dLbl>
              <c:idx val="1"/>
              <c:layout>
                <c:manualLayout>
                  <c:x val="0.20705047425474252"/>
                  <c:y val="6.9836805555555576E-2"/>
                </c:manualLayout>
              </c:layout>
              <c:showLegendKey val="1"/>
              <c:showCatName val="1"/>
              <c:showPercent val="1"/>
            </c:dLbl>
            <c:dLbl>
              <c:idx val="2"/>
              <c:layout>
                <c:manualLayout>
                  <c:x val="-0.13472798102981026"/>
                  <c:y val="0.16169305555555558"/>
                </c:manualLayout>
              </c:layout>
              <c:showLegendKey val="1"/>
              <c:showCatName val="1"/>
              <c:showPercent val="1"/>
            </c:dLbl>
            <c:dLbl>
              <c:idx val="3"/>
              <c:layout>
                <c:manualLayout>
                  <c:x val="-0.2117574525745258"/>
                  <c:y val="1.9758333333333336E-2"/>
                </c:manualLayout>
              </c:layout>
              <c:showLegendKey val="1"/>
              <c:showCatName val="1"/>
              <c:showPercent val="1"/>
            </c:dLbl>
            <c:dLbl>
              <c:idx val="4"/>
              <c:layout>
                <c:manualLayout>
                  <c:x val="-7.0740853658536593E-2"/>
                  <c:y val="-0.15127187499999997"/>
                </c:manualLayout>
              </c:layout>
              <c:showLegendKey val="1"/>
              <c:showCatName val="1"/>
              <c:showPercent val="1"/>
            </c:dLbl>
            <c:dLbl>
              <c:idx val="5"/>
              <c:layout>
                <c:manualLayout>
                  <c:x val="-0.21102505806595079"/>
                  <c:y val="0.13514121324865377"/>
                </c:manualLayout>
              </c:layout>
              <c:showLegendKey val="1"/>
              <c:showCatName val="1"/>
              <c:showPercent val="1"/>
            </c:dLbl>
            <c:dLbl>
              <c:idx val="6"/>
              <c:layout>
                <c:manualLayout>
                  <c:x val="-0.17931843774133985"/>
                  <c:y val="-0.12145397500709455"/>
                </c:manualLayout>
              </c:layout>
              <c:showLegendKey val="1"/>
              <c:showCatName val="1"/>
              <c:showPercent val="1"/>
            </c:dLbl>
            <c:dLbl>
              <c:idx val="7"/>
              <c:layout>
                <c:manualLayout>
                  <c:x val="1.0462756112371882E-4"/>
                  <c:y val="-5.1915258658643597E-2"/>
                </c:manualLayout>
              </c:layout>
              <c:showLegendKey val="1"/>
              <c:showCatName val="1"/>
              <c:showPercent val="1"/>
            </c:dLbl>
            <c:numFmt formatCode="0.0%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Tahoma"/>
                    <a:ea typeface="Tahoma"/>
                    <a:cs typeface="Tahoma"/>
                  </a:defRPr>
                </a:pPr>
                <a:endParaRPr lang="pl-PL"/>
              </a:p>
            </c:txPr>
            <c:showLegendKey val="1"/>
            <c:showCatName val="1"/>
            <c:showPercent val="1"/>
            <c:showLeaderLines val="1"/>
            <c:leaderLines>
              <c:spPr>
                <a:ln w="3175">
                  <a:solidFill>
                    <a:srgbClr val="969696"/>
                  </a:solidFill>
                  <a:prstDash val="solid"/>
                </a:ln>
              </c:spPr>
            </c:leaderLines>
          </c:dLbls>
          <c:cat>
            <c:strRef>
              <c:f>'PGN Bilans 2014'!$F$49:$K$49</c:f>
              <c:strCache>
                <c:ptCount val="5"/>
                <c:pt idx="0">
                  <c:v>Handel, usługi, przedsiębiorstwa</c:v>
                </c:pt>
                <c:pt idx="1">
                  <c:v>Użyteczmość publiczna</c:v>
                </c:pt>
                <c:pt idx="2">
                  <c:v>Mieszkalnictwo</c:v>
                </c:pt>
                <c:pt idx="3">
                  <c:v>Oświetlenie</c:v>
                </c:pt>
                <c:pt idx="4">
                  <c:v>Transport</c:v>
                </c:pt>
              </c:strCache>
            </c:strRef>
          </c:cat>
          <c:val>
            <c:numRef>
              <c:f>'PGN Bilans 2014'!$F$60:$K$60</c:f>
              <c:numCache>
                <c:formatCode>#,##0.0</c:formatCode>
                <c:ptCount val="5"/>
                <c:pt idx="0">
                  <c:v>2529.3463896026233</c:v>
                </c:pt>
                <c:pt idx="1">
                  <c:v>765.12732022222212</c:v>
                </c:pt>
                <c:pt idx="2">
                  <c:v>22050.054549228727</c:v>
                </c:pt>
                <c:pt idx="3">
                  <c:v>119.36000000000001</c:v>
                </c:pt>
                <c:pt idx="4">
                  <c:v>17774.481944444447</c:v>
                </c:pt>
              </c:numCache>
            </c:numRef>
          </c:val>
        </c:ser>
        <c:dLbls/>
        <c:firstSliceAng val="40"/>
        <c:holeSize val="50"/>
      </c:doughnutChart>
    </c:plotArea>
    <c:plotVisOnly val="1"/>
    <c:dispBlanksAs val="zero"/>
  </c:chart>
  <c:spPr>
    <a:solidFill>
      <a:srgbClr val="FFFFFF"/>
    </a:solidFill>
    <a:ln w="12700">
      <a:noFill/>
      <a:prstDash val="solid"/>
    </a:ln>
  </c:spPr>
  <c:txPr>
    <a:bodyPr/>
    <a:lstStyle/>
    <a:p>
      <a:pPr>
        <a:defRPr sz="1475" b="0" i="0" u="none" strike="noStrike" baseline="0">
          <a:solidFill>
            <a:srgbClr val="000000"/>
          </a:solidFill>
          <a:latin typeface="Arial CE"/>
          <a:ea typeface="Arial CE"/>
          <a:cs typeface="Arial CE"/>
        </a:defRPr>
      </a:pPr>
      <a:endParaRPr lang="pl-PL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title>
      <c:tx>
        <c:rich>
          <a:bodyPr/>
          <a:lstStyle/>
          <a:p>
            <a:pPr>
              <a:defRPr sz="1400"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pPr>
            <a:r>
              <a:rPr lang="en-US" sz="1400" b="1" i="0" baseline="0">
                <a:effectLst/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Emisja CO</a:t>
            </a:r>
            <a:r>
              <a:rPr lang="en-US" sz="1400" b="1" i="0" baseline="-25000">
                <a:effectLst/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endParaRPr lang="pl-PL" sz="1400">
              <a:effectLst/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c:rich>
      </c:tx>
      <c:layout>
        <c:manualLayout>
          <c:xMode val="edge"/>
          <c:yMode val="edge"/>
          <c:x val="0.37953644563601946"/>
          <c:y val="3.7130377326495892E-2"/>
        </c:manualLayout>
      </c:layout>
      <c:overlay val="1"/>
    </c:title>
    <c:plotArea>
      <c:layout>
        <c:manualLayout>
          <c:layoutTarget val="inner"/>
          <c:xMode val="edge"/>
          <c:yMode val="edge"/>
          <c:x val="0.20827194987723313"/>
          <c:y val="0.28835288091744882"/>
          <c:w val="0.52241146814479511"/>
          <c:h val="0.53542855654619814"/>
        </c:manualLayout>
      </c:layout>
      <c:doughnutChart>
        <c:varyColors val="1"/>
        <c:ser>
          <c:idx val="0"/>
          <c:order val="0"/>
          <c:spPr>
            <a:solidFill>
              <a:srgbClr val="9999FF"/>
            </a:solidFill>
            <a:ln w="25400">
              <a:noFill/>
            </a:ln>
          </c:spPr>
          <c:dPt>
            <c:idx val="0"/>
            <c:spPr>
              <a:solidFill>
                <a:srgbClr val="FFFF00"/>
              </a:solidFill>
              <a:ln w="25400">
                <a:noFill/>
              </a:ln>
            </c:spPr>
          </c:dPt>
          <c:dPt>
            <c:idx val="1"/>
            <c:spPr>
              <a:solidFill>
                <a:schemeClr val="bg1">
                  <a:lumMod val="85000"/>
                </a:schemeClr>
              </a:solidFill>
              <a:ln w="25400">
                <a:noFill/>
              </a:ln>
            </c:spPr>
          </c:dPt>
          <c:dPt>
            <c:idx val="2"/>
            <c:spPr>
              <a:solidFill>
                <a:srgbClr val="FFC000"/>
              </a:solidFill>
              <a:ln w="25400">
                <a:noFill/>
              </a:ln>
            </c:spPr>
          </c:dPt>
          <c:dPt>
            <c:idx val="3"/>
            <c:spPr>
              <a:solidFill>
                <a:srgbClr val="00B0F0"/>
              </a:solidFill>
              <a:ln w="25400">
                <a:noFill/>
              </a:ln>
            </c:spPr>
          </c:dPt>
          <c:dPt>
            <c:idx val="4"/>
            <c:spPr>
              <a:solidFill>
                <a:srgbClr val="7030A0"/>
              </a:solidFill>
              <a:ln w="25400">
                <a:noFill/>
              </a:ln>
            </c:spPr>
          </c:dPt>
          <c:dLbls>
            <c:dLbl>
              <c:idx val="0"/>
              <c:layout>
                <c:manualLayout>
                  <c:x val="0.20242499999999999"/>
                  <c:y val="-6.8268402777777779E-2"/>
                </c:manualLayout>
              </c:layout>
              <c:showLegendKey val="1"/>
              <c:showCatName val="1"/>
              <c:showPercent val="1"/>
            </c:dLbl>
            <c:dLbl>
              <c:idx val="1"/>
              <c:layout>
                <c:manualLayout>
                  <c:x val="0.19547675736961448"/>
                  <c:y val="7.9870365569095159E-2"/>
                </c:manualLayout>
              </c:layout>
              <c:showLegendKey val="1"/>
              <c:showCatName val="1"/>
              <c:showPercent val="1"/>
            </c:dLbl>
            <c:dLbl>
              <c:idx val="2"/>
              <c:layout>
                <c:manualLayout>
                  <c:x val="-0.134742528151723"/>
                  <c:y val="0.13819054075194243"/>
                </c:manualLayout>
              </c:layout>
              <c:showLegendKey val="1"/>
              <c:showCatName val="1"/>
              <c:showPercent val="1"/>
            </c:dLbl>
            <c:dLbl>
              <c:idx val="3"/>
              <c:layout>
                <c:manualLayout>
                  <c:x val="-0.17718669037338075"/>
                  <c:y val="3.2386017972918955E-3"/>
                </c:manualLayout>
              </c:layout>
              <c:showLegendKey val="1"/>
              <c:showCatName val="1"/>
              <c:showPercent val="1"/>
            </c:dLbl>
            <c:dLbl>
              <c:idx val="4"/>
              <c:layout>
                <c:manualLayout>
                  <c:x val="7.2942172551011777E-2"/>
                  <c:y val="-0.18005005996766965"/>
                </c:manualLayout>
              </c:layout>
              <c:showLegendKey val="1"/>
              <c:showCatName val="1"/>
              <c:showPercent val="1"/>
            </c:dLbl>
            <c:dLbl>
              <c:idx val="5"/>
              <c:layout>
                <c:manualLayout>
                  <c:x val="-0.21102505806595079"/>
                  <c:y val="0.13514121324865377"/>
                </c:manualLayout>
              </c:layout>
              <c:showLegendKey val="1"/>
              <c:showCatName val="1"/>
              <c:showPercent val="1"/>
            </c:dLbl>
            <c:dLbl>
              <c:idx val="6"/>
              <c:layout>
                <c:manualLayout>
                  <c:x val="-0.17931843774133985"/>
                  <c:y val="-0.12145397500709455"/>
                </c:manualLayout>
              </c:layout>
              <c:showLegendKey val="1"/>
              <c:showCatName val="1"/>
              <c:showPercent val="1"/>
            </c:dLbl>
            <c:dLbl>
              <c:idx val="7"/>
              <c:layout>
                <c:manualLayout>
                  <c:x val="1.0462756112371881E-4"/>
                  <c:y val="-5.191525865864359E-2"/>
                </c:manualLayout>
              </c:layout>
              <c:showLegendKey val="1"/>
              <c:showCatName val="1"/>
              <c:showPercent val="1"/>
            </c:dLbl>
            <c:numFmt formatCode="0.0%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Tahoma"/>
                    <a:ea typeface="Tahoma"/>
                    <a:cs typeface="Tahoma"/>
                  </a:defRPr>
                </a:pPr>
                <a:endParaRPr lang="pl-PL"/>
              </a:p>
            </c:txPr>
            <c:showLegendKey val="1"/>
            <c:showCatName val="1"/>
            <c:showPercent val="1"/>
            <c:showLeaderLines val="1"/>
            <c:leaderLines>
              <c:spPr>
                <a:ln w="3175">
                  <a:solidFill>
                    <a:srgbClr val="969696"/>
                  </a:solidFill>
                  <a:prstDash val="solid"/>
                </a:ln>
              </c:spPr>
            </c:leaderLines>
          </c:dLbls>
          <c:cat>
            <c:strRef>
              <c:f>'PGN Bilans 2014'!$F$64:$K$64</c:f>
              <c:strCache>
                <c:ptCount val="5"/>
                <c:pt idx="0">
                  <c:v>Handel, usługi, przedsiębiorstwa</c:v>
                </c:pt>
                <c:pt idx="1">
                  <c:v>Użyteczmość publiczna</c:v>
                </c:pt>
                <c:pt idx="2">
                  <c:v>Mieszkalnictwo</c:v>
                </c:pt>
                <c:pt idx="3">
                  <c:v>Oświetlenie</c:v>
                </c:pt>
                <c:pt idx="4">
                  <c:v>Transport</c:v>
                </c:pt>
              </c:strCache>
            </c:strRef>
          </c:cat>
          <c:val>
            <c:numRef>
              <c:f>'PGN Bilans 2014'!$F$75:$K$75</c:f>
              <c:numCache>
                <c:formatCode>#,##0.0</c:formatCode>
                <c:ptCount val="5"/>
                <c:pt idx="0">
                  <c:v>878.85196137360333</c:v>
                </c:pt>
                <c:pt idx="1">
                  <c:v>287.04373389262065</c:v>
                </c:pt>
                <c:pt idx="2">
                  <c:v>6276.2272530568289</c:v>
                </c:pt>
                <c:pt idx="3">
                  <c:v>96.214066880000019</c:v>
                </c:pt>
                <c:pt idx="4">
                  <c:v>4606.9077218999992</c:v>
                </c:pt>
              </c:numCache>
            </c:numRef>
          </c:val>
        </c:ser>
        <c:dLbls/>
        <c:firstSliceAng val="40"/>
        <c:holeSize val="50"/>
      </c:doughnutChart>
    </c:plotArea>
    <c:plotVisOnly val="1"/>
    <c:dispBlanksAs val="zero"/>
  </c:chart>
  <c:spPr>
    <a:solidFill>
      <a:srgbClr val="FFFFFF"/>
    </a:solidFill>
    <a:ln w="12700">
      <a:noFill/>
      <a:prstDash val="solid"/>
    </a:ln>
  </c:spPr>
  <c:txPr>
    <a:bodyPr/>
    <a:lstStyle/>
    <a:p>
      <a:pPr>
        <a:defRPr sz="1475" b="0" i="0" u="none" strike="noStrike" baseline="0">
          <a:solidFill>
            <a:srgbClr val="000000"/>
          </a:solidFill>
          <a:latin typeface="Arial CE"/>
          <a:ea typeface="Arial CE"/>
          <a:cs typeface="Arial CE"/>
        </a:defRPr>
      </a:pPr>
      <a:endParaRPr lang="pl-PL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title>
      <c:tx>
        <c:rich>
          <a:bodyPr/>
          <a:lstStyle/>
          <a:p>
            <a:pPr>
              <a:defRPr sz="1400"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pPr>
            <a:r>
              <a:rPr lang="en-US" sz="1400" b="1" i="0" baseline="0">
                <a:effectLst/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Zużycie energii</a:t>
            </a:r>
            <a:endParaRPr lang="pl-PL" sz="1400">
              <a:effectLst/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c:rich>
      </c:tx>
      <c:layout/>
      <c:overlay val="1"/>
    </c:title>
    <c:plotArea>
      <c:layout>
        <c:manualLayout>
          <c:layoutTarget val="inner"/>
          <c:xMode val="edge"/>
          <c:yMode val="edge"/>
          <c:x val="0.22576646858569469"/>
          <c:y val="0.20425714015315174"/>
          <c:w val="0.48871895895939299"/>
          <c:h val="0.55659659214819779"/>
        </c:manualLayout>
      </c:layout>
      <c:doughnutChart>
        <c:varyColors val="1"/>
        <c:ser>
          <c:idx val="0"/>
          <c:order val="0"/>
          <c:spPr>
            <a:solidFill>
              <a:srgbClr val="9999FF"/>
            </a:solidFill>
            <a:ln w="25400">
              <a:noFill/>
            </a:ln>
          </c:spPr>
          <c:dPt>
            <c:idx val="0"/>
            <c:spPr>
              <a:solidFill>
                <a:srgbClr val="FFFF00"/>
              </a:solidFill>
              <a:ln w="25400">
                <a:noFill/>
              </a:ln>
            </c:spPr>
          </c:dPt>
          <c:dPt>
            <c:idx val="1"/>
            <c:spPr>
              <a:solidFill>
                <a:srgbClr val="00B050"/>
              </a:solidFill>
              <a:ln w="25400">
                <a:noFill/>
              </a:ln>
            </c:spPr>
          </c:dPt>
          <c:dPt>
            <c:idx val="2"/>
            <c:spPr>
              <a:solidFill>
                <a:schemeClr val="bg1">
                  <a:lumMod val="85000"/>
                </a:schemeClr>
              </a:solidFill>
              <a:ln w="25400">
                <a:noFill/>
              </a:ln>
            </c:spPr>
          </c:dPt>
          <c:dPt>
            <c:idx val="3"/>
            <c:spPr>
              <a:solidFill>
                <a:srgbClr val="FFC000"/>
              </a:solidFill>
              <a:ln w="25400">
                <a:noFill/>
              </a:ln>
            </c:spPr>
          </c:dPt>
          <c:dPt>
            <c:idx val="4"/>
            <c:spPr>
              <a:solidFill>
                <a:srgbClr val="00B0F0"/>
              </a:solidFill>
              <a:ln w="25400">
                <a:noFill/>
              </a:ln>
            </c:spPr>
          </c:dPt>
          <c:dPt>
            <c:idx val="5"/>
            <c:spPr>
              <a:solidFill>
                <a:srgbClr val="C00000"/>
              </a:solidFill>
              <a:ln w="25400">
                <a:noFill/>
              </a:ln>
            </c:spPr>
          </c:dPt>
          <c:dPt>
            <c:idx val="6"/>
            <c:spPr>
              <a:solidFill>
                <a:srgbClr val="7030A0"/>
              </a:solidFill>
              <a:ln w="25400">
                <a:noFill/>
              </a:ln>
            </c:spPr>
          </c:dPt>
          <c:dLbls>
            <c:dLbl>
              <c:idx val="0"/>
              <c:layout>
                <c:manualLayout>
                  <c:x val="0.18553833333333339"/>
                  <c:y val="-8.1497222222222221E-2"/>
                </c:manualLayout>
              </c:layout>
              <c:showLegendKey val="1"/>
              <c:showCatName val="1"/>
              <c:showPercent val="1"/>
            </c:dLbl>
            <c:dLbl>
              <c:idx val="1"/>
              <c:layout>
                <c:manualLayout>
                  <c:x val="0.16093472222222224"/>
                  <c:y val="-7.3569444444444463E-3"/>
                </c:manualLayout>
              </c:layout>
              <c:showLegendKey val="1"/>
              <c:showCatName val="1"/>
              <c:showPercent val="1"/>
            </c:dLbl>
            <c:dLbl>
              <c:idx val="2"/>
              <c:layout>
                <c:manualLayout>
                  <c:x val="0.15680750000000002"/>
                  <c:y val="9.9268055555555568E-2"/>
                </c:manualLayout>
              </c:layout>
              <c:showLegendKey val="1"/>
              <c:showCatName val="1"/>
              <c:showPercent val="1"/>
            </c:dLbl>
            <c:dLbl>
              <c:idx val="3"/>
              <c:layout>
                <c:manualLayout>
                  <c:x val="6.4319444444444457E-2"/>
                  <c:y val="0.16901319444444446"/>
                </c:manualLayout>
              </c:layout>
              <c:showLegendKey val="1"/>
              <c:showCatName val="1"/>
              <c:showPercent val="1"/>
            </c:dLbl>
            <c:dLbl>
              <c:idx val="4"/>
              <c:layout>
                <c:manualLayout>
                  <c:x val="-0.15692805555555558"/>
                  <c:y val="7.9609722222222234E-2"/>
                </c:manualLayout>
              </c:layout>
              <c:showLegendKey val="1"/>
              <c:showCatName val="1"/>
              <c:showPercent val="1"/>
            </c:dLbl>
            <c:dLbl>
              <c:idx val="5"/>
              <c:layout>
                <c:manualLayout>
                  <c:x val="-9.9482777777777767E-2"/>
                  <c:y val="-0.12503229166666668"/>
                </c:manualLayout>
              </c:layout>
              <c:showLegendKey val="1"/>
              <c:showCatName val="1"/>
              <c:showPercent val="1"/>
            </c:dLbl>
            <c:dLbl>
              <c:idx val="6"/>
              <c:layout>
                <c:manualLayout>
                  <c:x val="3.5216050971752913E-2"/>
                  <c:y val="-0.13967528198141921"/>
                </c:manualLayout>
              </c:layout>
              <c:showLegendKey val="1"/>
              <c:showCatName val="1"/>
              <c:showPercent val="1"/>
            </c:dLbl>
            <c:dLbl>
              <c:idx val="7"/>
              <c:layout>
                <c:manualLayout>
                  <c:x val="1.0462756112371881E-4"/>
                  <c:y val="-5.191525865864359E-2"/>
                </c:manualLayout>
              </c:layout>
              <c:showLegendKey val="1"/>
              <c:showCatName val="1"/>
              <c:showPercent val="1"/>
            </c:dLbl>
            <c:dLbl>
              <c:idx val="8"/>
              <c:layout>
                <c:manualLayout>
                  <c:x val="0.18697222222222226"/>
                  <c:y val="3.0868055555555558E-2"/>
                </c:manualLayout>
              </c:layout>
              <c:showLegendKey val="1"/>
              <c:showCatName val="1"/>
              <c:showPercent val="1"/>
            </c:dLbl>
            <c:dLbl>
              <c:idx val="9"/>
              <c:layout>
                <c:manualLayout>
                  <c:x val="1.7638888888888829E-2"/>
                  <c:y val="-0.16756944444444452"/>
                </c:manualLayout>
              </c:layout>
              <c:showLegendKey val="1"/>
              <c:showCatName val="1"/>
              <c:showPercent val="1"/>
            </c:dLbl>
            <c:numFmt formatCode="0.0%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Tahoma"/>
                    <a:ea typeface="Tahoma"/>
                    <a:cs typeface="Tahoma"/>
                  </a:defRPr>
                </a:pPr>
                <a:endParaRPr lang="pl-PL"/>
              </a:p>
            </c:txPr>
            <c:showLegendKey val="1"/>
            <c:showCatName val="1"/>
            <c:showPercent val="1"/>
            <c:showLeaderLines val="1"/>
            <c:leaderLines>
              <c:spPr>
                <a:ln w="3175">
                  <a:solidFill>
                    <a:srgbClr val="969696"/>
                  </a:solidFill>
                  <a:prstDash val="solid"/>
                </a:ln>
              </c:spPr>
            </c:leaderLines>
          </c:dLbls>
          <c:cat>
            <c:strRef>
              <c:f>'PGN Bilans 2014'!$L$50:$L$59</c:f>
              <c:strCache>
                <c:ptCount val="7"/>
                <c:pt idx="0">
                  <c:v>propan - butan</c:v>
                </c:pt>
                <c:pt idx="1">
                  <c:v>drewno</c:v>
                </c:pt>
                <c:pt idx="2">
                  <c:v>olej opałowy</c:v>
                </c:pt>
                <c:pt idx="3">
                  <c:v>energia elektryczna</c:v>
                </c:pt>
                <c:pt idx="4">
                  <c:v>węgiel</c:v>
                </c:pt>
                <c:pt idx="5">
                  <c:v>benzyna</c:v>
                </c:pt>
                <c:pt idx="6">
                  <c:v>olej napędowy</c:v>
                </c:pt>
              </c:strCache>
            </c:strRef>
          </c:cat>
          <c:val>
            <c:numRef>
              <c:f>'PGN Bilans 2014'!$E$50:$E$59</c:f>
              <c:numCache>
                <c:formatCode>#,##0.0</c:formatCode>
                <c:ptCount val="7"/>
                <c:pt idx="0">
                  <c:v>2536.0831644444447</c:v>
                </c:pt>
                <c:pt idx="1">
                  <c:v>6264.0031513888907</c:v>
                </c:pt>
                <c:pt idx="2">
                  <c:v>1406.7558920555557</c:v>
                </c:pt>
                <c:pt idx="3">
                  <c:v>2647.2069669800389</c:v>
                </c:pt>
                <c:pt idx="4">
                  <c:v>13804.952417517983</c:v>
                </c:pt>
                <c:pt idx="5">
                  <c:v>5051.3075000000008</c:v>
                </c:pt>
                <c:pt idx="6">
                  <c:v>11528.06111111111</c:v>
                </c:pt>
              </c:numCache>
            </c:numRef>
          </c:val>
        </c:ser>
        <c:dLbls/>
        <c:firstSliceAng val="40"/>
        <c:holeSize val="50"/>
      </c:doughnutChart>
    </c:plotArea>
    <c:plotVisOnly val="1"/>
    <c:dispBlanksAs val="zero"/>
  </c:chart>
  <c:spPr>
    <a:solidFill>
      <a:srgbClr val="FFFFFF"/>
    </a:solidFill>
    <a:ln w="12700">
      <a:noFill/>
      <a:prstDash val="solid"/>
    </a:ln>
  </c:spPr>
  <c:txPr>
    <a:bodyPr/>
    <a:lstStyle/>
    <a:p>
      <a:pPr>
        <a:defRPr sz="1475" b="0" i="0" u="none" strike="noStrike" baseline="0">
          <a:solidFill>
            <a:srgbClr val="000000"/>
          </a:solidFill>
          <a:latin typeface="Arial CE"/>
          <a:ea typeface="Arial CE"/>
          <a:cs typeface="Arial CE"/>
        </a:defRPr>
      </a:pPr>
      <a:endParaRPr lang="pl-PL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title>
      <c:tx>
        <c:rich>
          <a:bodyPr/>
          <a:lstStyle/>
          <a:p>
            <a:pPr>
              <a:defRPr sz="1400"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pPr>
            <a:r>
              <a:rPr lang="en-US" sz="1400" b="1" i="0" baseline="0">
                <a:effectLst/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Emisja CO</a:t>
            </a:r>
            <a:r>
              <a:rPr lang="en-US" sz="1400" b="1" i="0" baseline="-25000">
                <a:effectLst/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endParaRPr lang="pl-PL" sz="1400">
              <a:effectLst/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c:rich>
      </c:tx>
      <c:layout>
        <c:manualLayout>
          <c:xMode val="edge"/>
          <c:yMode val="edge"/>
          <c:x val="0.39617495430933403"/>
          <c:y val="6.413957358891216E-2"/>
        </c:manualLayout>
      </c:layout>
      <c:overlay val="1"/>
    </c:title>
    <c:plotArea>
      <c:layout>
        <c:manualLayout>
          <c:layoutTarget val="inner"/>
          <c:xMode val="edge"/>
          <c:yMode val="edge"/>
          <c:x val="0.22754331606149744"/>
          <c:y val="0.33016017676260451"/>
          <c:w val="0.52745173821049818"/>
          <c:h val="0.46210336021119686"/>
        </c:manualLayout>
      </c:layout>
      <c:doughnutChart>
        <c:varyColors val="1"/>
        <c:ser>
          <c:idx val="0"/>
          <c:order val="0"/>
          <c:spPr>
            <a:solidFill>
              <a:srgbClr val="9999FF"/>
            </a:solidFill>
            <a:ln w="25400">
              <a:noFill/>
            </a:ln>
          </c:spPr>
          <c:dPt>
            <c:idx val="0"/>
            <c:spPr>
              <a:solidFill>
                <a:schemeClr val="bg1">
                  <a:lumMod val="85000"/>
                </a:schemeClr>
              </a:solidFill>
              <a:ln w="25400">
                <a:noFill/>
              </a:ln>
            </c:spPr>
          </c:dPt>
          <c:dPt>
            <c:idx val="1"/>
            <c:spPr>
              <a:solidFill>
                <a:srgbClr val="FFC000"/>
              </a:solidFill>
              <a:ln w="25400">
                <a:noFill/>
              </a:ln>
            </c:spPr>
          </c:dPt>
          <c:dPt>
            <c:idx val="2"/>
            <c:spPr>
              <a:solidFill>
                <a:srgbClr val="00B0F0"/>
              </a:solidFill>
              <a:ln w="25400">
                <a:noFill/>
              </a:ln>
            </c:spPr>
          </c:dPt>
          <c:dPt>
            <c:idx val="3"/>
            <c:spPr>
              <a:solidFill>
                <a:srgbClr val="C00000"/>
              </a:solidFill>
              <a:ln w="25400">
                <a:noFill/>
              </a:ln>
            </c:spPr>
          </c:dPt>
          <c:dPt>
            <c:idx val="4"/>
            <c:spPr>
              <a:solidFill>
                <a:srgbClr val="7030A0"/>
              </a:solidFill>
              <a:ln w="25400">
                <a:noFill/>
              </a:ln>
            </c:spPr>
          </c:dPt>
          <c:dPt>
            <c:idx val="5"/>
            <c:spPr>
              <a:solidFill>
                <a:srgbClr val="FFFF00"/>
              </a:solidFill>
              <a:ln w="25400">
                <a:noFill/>
              </a:ln>
            </c:spPr>
          </c:dPt>
          <c:dLbls>
            <c:dLbl>
              <c:idx val="0"/>
              <c:layout>
                <c:manualLayout>
                  <c:x val="0.16649560780049394"/>
                  <c:y val="-4.2081666618841308E-2"/>
                </c:manualLayout>
              </c:layout>
              <c:showLegendKey val="1"/>
              <c:showCatName val="1"/>
              <c:showPercent val="1"/>
            </c:dLbl>
            <c:dLbl>
              <c:idx val="1"/>
              <c:layout>
                <c:manualLayout>
                  <c:x val="0.18208888888888891"/>
                  <c:y val="4.1685309791369064E-2"/>
                </c:manualLayout>
              </c:layout>
              <c:showLegendKey val="1"/>
              <c:showCatName val="1"/>
              <c:showPercent val="1"/>
            </c:dLbl>
            <c:dLbl>
              <c:idx val="2"/>
              <c:layout>
                <c:manualLayout>
                  <c:x val="-0.11311744350381962"/>
                  <c:y val="0.12228935998384817"/>
                </c:manualLayout>
              </c:layout>
              <c:showLegendKey val="1"/>
              <c:showCatName val="1"/>
              <c:showPercent val="1"/>
            </c:dLbl>
            <c:dLbl>
              <c:idx val="3"/>
              <c:layout>
                <c:manualLayout>
                  <c:x val="-0.16910590408562989"/>
                  <c:y val="-3.9621682114264402E-2"/>
                </c:manualLayout>
              </c:layout>
              <c:showLegendKey val="1"/>
              <c:showCatName val="1"/>
              <c:showPercent val="1"/>
            </c:dLbl>
            <c:dLbl>
              <c:idx val="4"/>
              <c:layout>
                <c:manualLayout>
                  <c:x val="-7.2728109344113751E-2"/>
                  <c:y val="-0.14767970926711083"/>
                </c:manualLayout>
              </c:layout>
              <c:showLegendKey val="1"/>
              <c:showCatName val="1"/>
              <c:showPercent val="1"/>
            </c:dLbl>
            <c:dLbl>
              <c:idx val="5"/>
              <c:layout>
                <c:manualLayout>
                  <c:x val="0.11875837523887332"/>
                  <c:y val="-0.12844934383202108"/>
                </c:manualLayout>
              </c:layout>
              <c:showLegendKey val="1"/>
              <c:showCatName val="1"/>
              <c:showPercent val="1"/>
            </c:dLbl>
            <c:dLbl>
              <c:idx val="6"/>
              <c:layout>
                <c:manualLayout>
                  <c:x val="0.17372272436050173"/>
                  <c:y val="-0.10324096382086538"/>
                </c:manualLayout>
              </c:layout>
              <c:showLegendKey val="1"/>
              <c:showCatName val="1"/>
              <c:showPercent val="1"/>
            </c:dLbl>
            <c:dLbl>
              <c:idx val="7"/>
              <c:layout>
                <c:manualLayout>
                  <c:x val="1.0462756112371881E-4"/>
                  <c:y val="-5.191525865864359E-2"/>
                </c:manualLayout>
              </c:layout>
              <c:showLegendKey val="1"/>
              <c:showCatName val="1"/>
              <c:showPercent val="1"/>
            </c:dLbl>
            <c:numFmt formatCode="0.0%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Tahoma"/>
                    <a:ea typeface="Tahoma"/>
                    <a:cs typeface="Tahoma"/>
                  </a:defRPr>
                </a:pPr>
                <a:endParaRPr lang="pl-PL"/>
              </a:p>
            </c:txPr>
            <c:showLegendKey val="1"/>
            <c:showCatName val="1"/>
            <c:showPercent val="1"/>
            <c:showLeaderLines val="1"/>
            <c:leaderLines>
              <c:spPr>
                <a:ln w="3175">
                  <a:solidFill>
                    <a:srgbClr val="969696"/>
                  </a:solidFill>
                  <a:prstDash val="solid"/>
                </a:ln>
              </c:spPr>
            </c:leaderLines>
          </c:dLbls>
          <c:cat>
            <c:strRef>
              <c:f>'PGN Bilans 2014'!$G$78:$G$83</c:f>
              <c:strCache>
                <c:ptCount val="6"/>
                <c:pt idx="0">
                  <c:v>olej opałowy</c:v>
                </c:pt>
                <c:pt idx="1">
                  <c:v>energia elektryczna</c:v>
                </c:pt>
                <c:pt idx="2">
                  <c:v>węgiel</c:v>
                </c:pt>
                <c:pt idx="3">
                  <c:v>benzyna</c:v>
                </c:pt>
                <c:pt idx="4">
                  <c:v>olej napędowy</c:v>
                </c:pt>
                <c:pt idx="5">
                  <c:v>propan - butan</c:v>
                </c:pt>
              </c:strCache>
            </c:strRef>
          </c:cat>
          <c:val>
            <c:numRef>
              <c:f>'PGN Bilans 2014'!$H$78:$H$83</c:f>
              <c:numCache>
                <c:formatCode>0</c:formatCode>
                <c:ptCount val="6"/>
                <c:pt idx="0">
                  <c:v>391.9784617623601</c:v>
                </c:pt>
                <c:pt idx="1">
                  <c:v>2133.8685335641708</c:v>
                </c:pt>
                <c:pt idx="2">
                  <c:v>4707.8753130413215</c:v>
                </c:pt>
                <c:pt idx="3">
                  <c:v>1260.2001951000004</c:v>
                </c:pt>
                <c:pt idx="4">
                  <c:v>3075.2255819999991</c:v>
                </c:pt>
                <c:pt idx="5">
                  <c:v>576.09665163519992</c:v>
                </c:pt>
              </c:numCache>
            </c:numRef>
          </c:val>
        </c:ser>
        <c:dLbls/>
        <c:firstSliceAng val="40"/>
        <c:holeSize val="50"/>
      </c:doughnutChart>
    </c:plotArea>
    <c:plotVisOnly val="1"/>
    <c:dispBlanksAs val="zero"/>
  </c:chart>
  <c:spPr>
    <a:solidFill>
      <a:srgbClr val="FFFFFF"/>
    </a:solidFill>
    <a:ln w="12700">
      <a:noFill/>
      <a:prstDash val="solid"/>
    </a:ln>
  </c:spPr>
  <c:txPr>
    <a:bodyPr/>
    <a:lstStyle/>
    <a:p>
      <a:pPr>
        <a:defRPr sz="1475" b="0" i="0" u="none" strike="noStrike" baseline="0">
          <a:solidFill>
            <a:srgbClr val="000000"/>
          </a:solidFill>
          <a:latin typeface="Arial CE"/>
          <a:ea typeface="Arial CE"/>
          <a:cs typeface="Arial CE"/>
        </a:defRPr>
      </a:pPr>
      <a:endParaRPr lang="pl-PL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plotArea>
      <c:layout>
        <c:manualLayout>
          <c:layoutTarget val="inner"/>
          <c:xMode val="edge"/>
          <c:yMode val="edge"/>
          <c:x val="0.13232482638888884"/>
          <c:y val="6.819346049710362E-2"/>
          <c:w val="0.53907413194444431"/>
          <c:h val="0.85371601171663281"/>
        </c:manualLayout>
      </c:layout>
      <c:barChart>
        <c:barDir val="col"/>
        <c:grouping val="stacked"/>
        <c:ser>
          <c:idx val="1"/>
          <c:order val="0"/>
          <c:tx>
            <c:strRef>
              <c:f>'PGN Bilans BAU 2020'!$J$60</c:f>
              <c:strCache>
                <c:ptCount val="1"/>
                <c:pt idx="0">
                  <c:v>Mieszkalnictwo</c:v>
                </c:pt>
              </c:strCache>
            </c:strRef>
          </c:tx>
          <c:spPr>
            <a:solidFill>
              <a:srgbClr val="C00000"/>
            </a:solidFill>
          </c:spPr>
          <c:cat>
            <c:numRef>
              <c:f>'PGN Bilans BAU 2020'!$G$58:$H$58</c:f>
              <c:numCache>
                <c:formatCode>General</c:formatCode>
                <c:ptCount val="2"/>
                <c:pt idx="0">
                  <c:v>2014</c:v>
                </c:pt>
                <c:pt idx="1">
                  <c:v>2020</c:v>
                </c:pt>
              </c:numCache>
            </c:numRef>
          </c:cat>
          <c:val>
            <c:numRef>
              <c:f>'PGN Bilans BAU 2020'!$O$60:$P$60</c:f>
              <c:numCache>
                <c:formatCode>0.00%</c:formatCode>
                <c:ptCount val="2"/>
                <c:pt idx="0">
                  <c:v>0.51676416481615228</c:v>
                </c:pt>
                <c:pt idx="1">
                  <c:v>0.51101563269777361</c:v>
                </c:pt>
              </c:numCache>
            </c:numRef>
          </c:val>
        </c:ser>
        <c:ser>
          <c:idx val="2"/>
          <c:order val="1"/>
          <c:tx>
            <c:strRef>
              <c:f>'PGN Bilans BAU 2020'!$J$62</c:f>
              <c:strCache>
                <c:ptCount val="1"/>
                <c:pt idx="0">
                  <c:v>Użyteczność publiczna</c:v>
                </c:pt>
              </c:strCache>
            </c:strRef>
          </c:tx>
          <c:spPr>
            <a:solidFill>
              <a:srgbClr val="00B050"/>
            </a:solidFill>
          </c:spPr>
          <c:cat>
            <c:numRef>
              <c:f>'PGN Bilans BAU 2020'!$G$58:$H$58</c:f>
              <c:numCache>
                <c:formatCode>General</c:formatCode>
                <c:ptCount val="2"/>
                <c:pt idx="0">
                  <c:v>2014</c:v>
                </c:pt>
                <c:pt idx="1">
                  <c:v>2020</c:v>
                </c:pt>
              </c:numCache>
            </c:numRef>
          </c:cat>
          <c:val>
            <c:numRef>
              <c:f>'PGN Bilans BAU 2020'!$O$62:$P$62</c:f>
              <c:numCache>
                <c:formatCode>0.00%</c:formatCode>
                <c:ptCount val="2"/>
                <c:pt idx="0">
                  <c:v>2.3634248638540648E-2</c:v>
                </c:pt>
                <c:pt idx="1">
                  <c:v>2.3253424498400326E-2</c:v>
                </c:pt>
              </c:numCache>
            </c:numRef>
          </c:val>
        </c:ser>
        <c:ser>
          <c:idx val="3"/>
          <c:order val="2"/>
          <c:tx>
            <c:strRef>
              <c:f>'PGN Bilans BAU 2020'!$J$63</c:f>
              <c:strCache>
                <c:ptCount val="1"/>
                <c:pt idx="0">
                  <c:v>Handel, usługi</c:v>
                </c:pt>
              </c:strCache>
            </c:strRef>
          </c:tx>
          <c:spPr>
            <a:solidFill>
              <a:srgbClr val="7030A0"/>
            </a:solidFill>
          </c:spPr>
          <c:val>
            <c:numRef>
              <c:f>'PGN Bilans BAU 2020'!$O$63:$P$63</c:f>
              <c:numCache>
                <c:formatCode>0.00%</c:formatCode>
                <c:ptCount val="2"/>
                <c:pt idx="0">
                  <c:v>7.2361815706254079E-2</c:v>
                </c:pt>
                <c:pt idx="1">
                  <c:v>7.2961184974373705E-2</c:v>
                </c:pt>
              </c:numCache>
            </c:numRef>
          </c:val>
        </c:ser>
        <c:ser>
          <c:idx val="4"/>
          <c:order val="3"/>
          <c:tx>
            <c:strRef>
              <c:f>'PGN Bilans BAU 2020'!$J$64</c:f>
              <c:strCache>
                <c:ptCount val="1"/>
                <c:pt idx="0">
                  <c:v>Oświetlenie uliczne</c:v>
                </c:pt>
              </c:strCache>
            </c:strRef>
          </c:tx>
          <c:spPr>
            <a:solidFill>
              <a:srgbClr val="00B0F0"/>
            </a:solidFill>
          </c:spPr>
          <c:val>
            <c:numRef>
              <c:f>'PGN Bilans BAU 2020'!$O$64:$P$64</c:f>
              <c:numCache>
                <c:formatCode>0.00%</c:formatCode>
                <c:ptCount val="2"/>
                <c:pt idx="0">
                  <c:v>7.9219537327289407E-3</c:v>
                </c:pt>
                <c:pt idx="1">
                  <c:v>7.82873492420115E-3</c:v>
                </c:pt>
              </c:numCache>
            </c:numRef>
          </c:val>
        </c:ser>
        <c:ser>
          <c:idx val="5"/>
          <c:order val="4"/>
          <c:tx>
            <c:strRef>
              <c:f>'PGN Bilans BAU 2020'!$J$65</c:f>
              <c:strCache>
                <c:ptCount val="1"/>
                <c:pt idx="0">
                  <c:v>Transport</c:v>
                </c:pt>
              </c:strCache>
            </c:strRef>
          </c:tx>
          <c:spPr>
            <a:solidFill>
              <a:srgbClr val="FFC000"/>
            </a:solidFill>
          </c:spPr>
          <c:val>
            <c:numRef>
              <c:f>'PGN Bilans BAU 2020'!$O$65:$P$65</c:f>
              <c:numCache>
                <c:formatCode>0.00%</c:formatCode>
                <c:ptCount val="2"/>
                <c:pt idx="0">
                  <c:v>0.37931781710632406</c:v>
                </c:pt>
                <c:pt idx="1">
                  <c:v>0.38494102290525151</c:v>
                </c:pt>
              </c:numCache>
            </c:numRef>
          </c:val>
        </c:ser>
        <c:dLbls/>
        <c:overlap val="100"/>
        <c:axId val="67721088"/>
        <c:axId val="67722624"/>
      </c:barChart>
      <c:catAx>
        <c:axId val="67721088"/>
        <c:scaling>
          <c:orientation val="minMax"/>
        </c:scaling>
        <c:axPos val="b"/>
        <c:numFmt formatCode="General" sourceLinked="1"/>
        <c:tickLblPos val="nextTo"/>
        <c:spPr>
          <a:ln w="6350">
            <a:solidFill>
              <a:schemeClr val="bg1">
                <a:lumMod val="50000"/>
              </a:schemeClr>
            </a:solidFill>
          </a:ln>
        </c:spPr>
        <c:crossAx val="67722624"/>
        <c:crosses val="autoZero"/>
        <c:auto val="1"/>
        <c:lblAlgn val="ctr"/>
        <c:lblOffset val="100"/>
      </c:catAx>
      <c:valAx>
        <c:axId val="67722624"/>
        <c:scaling>
          <c:orientation val="minMax"/>
          <c:max val="1"/>
        </c:scaling>
        <c:axPos val="l"/>
        <c:majorGridlines>
          <c:spPr>
            <a:ln w="3175">
              <a:solidFill>
                <a:schemeClr val="bg1">
                  <a:lumMod val="65000"/>
                </a:schemeClr>
              </a:solidFill>
            </a:ln>
          </c:spPr>
        </c:majorGridlines>
        <c:numFmt formatCode="0%" sourceLinked="0"/>
        <c:tickLblPos val="nextTo"/>
        <c:spPr>
          <a:ln w="6350">
            <a:solidFill>
              <a:schemeClr val="bg1">
                <a:lumMod val="50000"/>
              </a:schemeClr>
            </a:solidFill>
          </a:ln>
        </c:spPr>
        <c:crossAx val="67721088"/>
        <c:crosses val="autoZero"/>
        <c:crossBetween val="between"/>
        <c:majorUnit val="0.2"/>
      </c:valAx>
    </c:plotArea>
    <c:legend>
      <c:legendPos val="r"/>
      <c:layout>
        <c:manualLayout>
          <c:xMode val="edge"/>
          <c:yMode val="edge"/>
          <c:x val="0.70252309027777782"/>
          <c:y val="0.27525280684191605"/>
          <c:w val="0.28205746527777786"/>
          <c:h val="0.33499708775957332"/>
        </c:manualLayout>
      </c:layout>
      <c:txPr>
        <a:bodyPr/>
        <a:lstStyle/>
        <a:p>
          <a:pPr>
            <a:defRPr sz="1200"/>
          </a:pPr>
          <a:endParaRPr lang="pl-PL"/>
        </a:p>
      </c:txPr>
    </c:legend>
    <c:plotVisOnly val="1"/>
    <c:dispBlanksAs val="gap"/>
  </c:chart>
  <c:spPr>
    <a:ln>
      <a:noFill/>
    </a:ln>
  </c:spPr>
  <c:txPr>
    <a:bodyPr/>
    <a:lstStyle/>
    <a:p>
      <a:pPr>
        <a:defRPr>
          <a:latin typeface="+mj-lt"/>
          <a:ea typeface="Tahoma" panose="020B0604030504040204" pitchFamily="34" charset="0"/>
          <a:cs typeface="Tahoma" panose="020B0604030504040204" pitchFamily="34" charset="0"/>
        </a:defRPr>
      </a:pPr>
      <a:endParaRPr lang="pl-PL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4" cy="511731"/>
          </a:xfrm>
          <a:prstGeom prst="rect">
            <a:avLst/>
          </a:prstGeom>
        </p:spPr>
        <p:txBody>
          <a:bodyPr vert="horz" lIns="95461" tIns="47730" rIns="95461" bIns="4773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4021293" y="0"/>
            <a:ext cx="3076364" cy="511731"/>
          </a:xfrm>
          <a:prstGeom prst="rect">
            <a:avLst/>
          </a:prstGeom>
        </p:spPr>
        <p:txBody>
          <a:bodyPr vert="horz" lIns="95461" tIns="47730" rIns="95461" bIns="47730" rtlCol="0"/>
          <a:lstStyle>
            <a:lvl1pPr algn="r">
              <a:defRPr sz="1200"/>
            </a:lvl1pPr>
          </a:lstStyle>
          <a:p>
            <a:r>
              <a:rPr lang="pl-PL" smtClean="0"/>
              <a:t>2015-05-22</a:t>
            </a:r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4" cy="511731"/>
          </a:xfrm>
          <a:prstGeom prst="rect">
            <a:avLst/>
          </a:prstGeom>
        </p:spPr>
        <p:txBody>
          <a:bodyPr vert="horz" lIns="95461" tIns="47730" rIns="95461" bIns="4773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4021293" y="9721106"/>
            <a:ext cx="3076364" cy="511731"/>
          </a:xfrm>
          <a:prstGeom prst="rect">
            <a:avLst/>
          </a:prstGeom>
        </p:spPr>
        <p:txBody>
          <a:bodyPr vert="horz" lIns="95461" tIns="47730" rIns="95461" bIns="47730" rtlCol="0" anchor="b"/>
          <a:lstStyle>
            <a:lvl1pPr algn="r">
              <a:defRPr sz="1200"/>
            </a:lvl1pPr>
          </a:lstStyle>
          <a:p>
            <a:fld id="{FF466AAB-D548-4ABE-B194-73CB0DBFFC5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69974166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4" cy="511731"/>
          </a:xfrm>
          <a:prstGeom prst="rect">
            <a:avLst/>
          </a:prstGeom>
        </p:spPr>
        <p:txBody>
          <a:bodyPr vert="horz" lIns="95461" tIns="47730" rIns="95461" bIns="4773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4021293" y="0"/>
            <a:ext cx="3076364" cy="511731"/>
          </a:xfrm>
          <a:prstGeom prst="rect">
            <a:avLst/>
          </a:prstGeom>
        </p:spPr>
        <p:txBody>
          <a:bodyPr vert="horz" lIns="95461" tIns="47730" rIns="95461" bIns="47730" rtlCol="0"/>
          <a:lstStyle>
            <a:lvl1pPr algn="r">
              <a:defRPr sz="1200"/>
            </a:lvl1pPr>
          </a:lstStyle>
          <a:p>
            <a:r>
              <a:rPr lang="pl-PL" smtClean="0"/>
              <a:t>2015-05-22</a:t>
            </a:r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461" tIns="47730" rIns="95461" bIns="4773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709931" y="4861443"/>
            <a:ext cx="5679440" cy="4605576"/>
          </a:xfrm>
          <a:prstGeom prst="rect">
            <a:avLst/>
          </a:prstGeom>
        </p:spPr>
        <p:txBody>
          <a:bodyPr vert="horz" lIns="95461" tIns="47730" rIns="95461" bIns="4773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4" cy="511731"/>
          </a:xfrm>
          <a:prstGeom prst="rect">
            <a:avLst/>
          </a:prstGeom>
        </p:spPr>
        <p:txBody>
          <a:bodyPr vert="horz" lIns="95461" tIns="47730" rIns="95461" bIns="4773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4021293" y="9721106"/>
            <a:ext cx="3076364" cy="511731"/>
          </a:xfrm>
          <a:prstGeom prst="rect">
            <a:avLst/>
          </a:prstGeom>
        </p:spPr>
        <p:txBody>
          <a:bodyPr vert="horz" lIns="95461" tIns="47730" rIns="95461" bIns="47730" rtlCol="0" anchor="b"/>
          <a:lstStyle>
            <a:lvl1pPr algn="r">
              <a:defRPr sz="1200"/>
            </a:lvl1pPr>
          </a:lstStyle>
          <a:p>
            <a:fld id="{31191D19-F733-45E6-97A2-4F692C6063F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587402720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pl-PL" smtClean="0"/>
              <a:t>2015-05-22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0379975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jpeg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jpeg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B0FFD-B684-40CD-8BE1-A2361A89CD14}" type="datetime1">
              <a:rPr lang="pl-PL" smtClean="0"/>
              <a:pPr/>
              <a:t>2017-06-20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5AA37-9490-46AB-A677-8606146CC313}" type="slidenum">
              <a:rPr lang="pl-PL" smtClean="0"/>
              <a:pPr/>
              <a:t>‹#›</a:t>
            </a:fld>
            <a:endParaRPr lang="pl-PL"/>
          </a:p>
        </p:txBody>
      </p:sp>
      <p:pic>
        <p:nvPicPr>
          <p:cNvPr id="7" name="Obraz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6438"/>
            <a:ext cx="3487144" cy="672130"/>
          </a:xfrm>
          <a:prstGeom prst="rect">
            <a:avLst/>
          </a:prstGeom>
        </p:spPr>
      </p:pic>
      <p:pic>
        <p:nvPicPr>
          <p:cNvPr id="9" name="Picture 2" descr="http://lubliniec.pl/images/dodatkowe/herbiLOGO/herb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06101" y="176460"/>
            <a:ext cx="906950" cy="1092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9" y="6005394"/>
            <a:ext cx="9108000" cy="852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3504111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D0796-43BD-4F8D-8793-E0CA189288AB}" type="datetime1">
              <a:rPr lang="pl-PL" smtClean="0"/>
              <a:pPr/>
              <a:t>2017-06-20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34248-8DDA-4511-B0DD-5F1813C992E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4182860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10D9E-0382-4090-B818-89CBA9B53975}" type="datetime1">
              <a:rPr lang="pl-PL" smtClean="0"/>
              <a:pPr/>
              <a:t>2017-06-20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34248-8DDA-4511-B0DD-5F1813C992E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2009294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FDA3C-2505-4DC1-BE75-7340F6EC0417}" type="datetime1">
              <a:rPr lang="pl-PL" smtClean="0"/>
              <a:pPr/>
              <a:t>2017-06-20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34248-8DDA-4511-B0DD-5F1813C992E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1842653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A72C6-B814-46AF-AD7E-6B8349631A99}" type="datetime1">
              <a:rPr lang="pl-PL" smtClean="0"/>
              <a:pPr/>
              <a:t>2017-06-20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34248-8DDA-4511-B0DD-5F1813C992E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0600750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A29D2-50D4-4578-B9B3-484C4EC8977B}" type="datetime1">
              <a:rPr lang="pl-PL" smtClean="0"/>
              <a:pPr/>
              <a:t>2017-06-20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34248-8DDA-4511-B0DD-5F1813C992E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3448967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5F0D2-0342-4A59-992A-9FD7A8E067F8}" type="datetime1">
              <a:rPr lang="pl-PL" smtClean="0"/>
              <a:pPr/>
              <a:t>2017-06-20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34248-8DDA-4511-B0DD-5F1813C992E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40052444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pic>
        <p:nvPicPr>
          <p:cNvPr id="7" name="Obraz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6438"/>
            <a:ext cx="3487144" cy="672130"/>
          </a:xfrm>
          <a:prstGeom prst="rect">
            <a:avLst/>
          </a:prstGeom>
        </p:spPr>
      </p:pic>
      <p:pic>
        <p:nvPicPr>
          <p:cNvPr id="9" name="Obraz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21833" y="5935833"/>
            <a:ext cx="922167" cy="922167"/>
          </a:xfrm>
          <a:prstGeom prst="rect">
            <a:avLst/>
          </a:prstGeom>
        </p:spPr>
      </p:pic>
      <p:pic>
        <p:nvPicPr>
          <p:cNvPr id="2050" name="Picture 2" descr="http://lubliniec.pl/images/dodatkowe/herbiLOGO/herb.jp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06101" y="176460"/>
            <a:ext cx="906950" cy="1092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Podtytuł 2"/>
          <p:cNvSpPr>
            <a:spLocks noGrp="1"/>
          </p:cNvSpPr>
          <p:nvPr>
            <p:ph type="subTitle" idx="1" hasCustomPrompt="1"/>
          </p:nvPr>
        </p:nvSpPr>
        <p:spPr>
          <a:xfrm>
            <a:off x="689277" y="6144888"/>
            <a:ext cx="7416824" cy="504056"/>
          </a:xfrm>
        </p:spPr>
        <p:txBody>
          <a:bodyPr>
            <a:normAutofit/>
          </a:bodyPr>
          <a:lstStyle>
            <a:lvl1pPr marL="0" indent="0" algn="ctr">
              <a:buNone/>
              <a:defRPr sz="2000" b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dirty="0" smtClean="0"/>
              <a:t>PROGRAM GOSPODARKI NISKOEMISYJNEJ DLA GMINY LUBLINIEC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42370633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6438"/>
            <a:ext cx="3487144" cy="672130"/>
          </a:xfrm>
          <a:prstGeom prst="rect">
            <a:avLst/>
          </a:prstGeom>
        </p:spPr>
      </p:pic>
      <p:pic>
        <p:nvPicPr>
          <p:cNvPr id="8" name="Obraz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21833" y="5935833"/>
            <a:ext cx="922167" cy="922167"/>
          </a:xfrm>
          <a:prstGeom prst="rect">
            <a:avLst/>
          </a:prstGeom>
        </p:spPr>
      </p:pic>
      <p:pic>
        <p:nvPicPr>
          <p:cNvPr id="9" name="Picture 2" descr="http://lubliniec.pl/images/dodatkowe/herbiLOGO/herb.jp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06101" y="176460"/>
            <a:ext cx="906950" cy="1092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Podtytuł 2"/>
          <p:cNvSpPr>
            <a:spLocks noGrp="1"/>
          </p:cNvSpPr>
          <p:nvPr>
            <p:ph type="subTitle" idx="1" hasCustomPrompt="1"/>
          </p:nvPr>
        </p:nvSpPr>
        <p:spPr>
          <a:xfrm>
            <a:off x="539552" y="6144888"/>
            <a:ext cx="7416824" cy="504056"/>
          </a:xfrm>
        </p:spPr>
        <p:txBody>
          <a:bodyPr>
            <a:normAutofit/>
          </a:bodyPr>
          <a:lstStyle>
            <a:lvl1pPr marL="0" indent="0" algn="ctr">
              <a:buNone/>
              <a:defRPr sz="2000" b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dirty="0" smtClean="0"/>
              <a:t>PROGRAM GOSPODARKI NISKOEMISYJNEJ DLA GMINY LUBLINIEC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3520366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CDD60-8262-40AC-9428-368EA17B3A06}" type="datetime1">
              <a:rPr lang="pl-PL" smtClean="0"/>
              <a:pPr/>
              <a:t>2017-06-20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813DC-24AD-4239-897F-187B49026B3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7025220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04AA6-2822-4939-92E7-CB680E8D3B6D}" type="datetime1">
              <a:rPr lang="pl-PL" smtClean="0"/>
              <a:pPr/>
              <a:t>2017-06-20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813DC-24AD-4239-897F-187B49026B3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5176164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D:\Praca\!Projekty\__PGN\_11_Bielice\herb.PN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55066" y="332656"/>
            <a:ext cx="993398" cy="12241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42753365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7181C-A679-4CD7-A03B-BB780A1274A8}" type="datetime1">
              <a:rPr lang="pl-PL" smtClean="0"/>
              <a:pPr/>
              <a:t>2017-06-20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813DC-24AD-4239-897F-187B49026B3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9787299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A8537-3C68-4B27-AD88-6FBA6D5E2A07}" type="datetime1">
              <a:rPr lang="pl-PL" smtClean="0"/>
              <a:pPr/>
              <a:t>2017-06-20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813DC-24AD-4239-897F-187B49026B3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8897377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163FB-6120-4BD9-9DA4-10B356397DE8}" type="datetime1">
              <a:rPr lang="pl-PL" smtClean="0"/>
              <a:pPr/>
              <a:t>2017-06-20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813DC-24AD-4239-897F-187B49026B3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669946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101B2-9382-4BE4-A6D7-B547FC1F1524}" type="datetime1">
              <a:rPr lang="pl-PL" smtClean="0"/>
              <a:pPr/>
              <a:t>2017-06-20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813DC-24AD-4239-897F-187B49026B3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491829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41D19-4C88-44CB-AFB4-8349154C59D8}" type="datetime1">
              <a:rPr lang="pl-PL" smtClean="0"/>
              <a:pPr/>
              <a:t>2017-06-20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813DC-24AD-4239-897F-187B49026B3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5469620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5B359-8C8D-459B-918C-1C8AB0284192}" type="datetime1">
              <a:rPr lang="pl-PL" smtClean="0"/>
              <a:pPr/>
              <a:t>2017-06-20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813DC-24AD-4239-897F-187B49026B3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6244305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28CF8-5930-414E-8DCE-734576E035CA}" type="datetime1">
              <a:rPr lang="pl-PL" smtClean="0"/>
              <a:pPr/>
              <a:t>2017-06-20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813DC-24AD-4239-897F-187B49026B3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8770400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2BCD8-F6C3-4C21-9D61-82B1A826DF16}" type="datetime1">
              <a:rPr lang="pl-PL" smtClean="0"/>
              <a:pPr/>
              <a:t>2017-06-20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813DC-24AD-4239-897F-187B49026B3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7748066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866AA-D256-4A00-A8CD-1385926F85E8}" type="datetime1">
              <a:rPr lang="pl-PL" smtClean="0"/>
              <a:pPr/>
              <a:t>2017-06-20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813DC-24AD-4239-897F-187B49026B3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5748327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Łącznik prostoliniowy 2"/>
          <p:cNvCxnSpPr/>
          <p:nvPr userDrawn="1"/>
        </p:nvCxnSpPr>
        <p:spPr>
          <a:xfrm>
            <a:off x="2915816" y="6388589"/>
            <a:ext cx="5767100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ole tekstowe 4"/>
          <p:cNvSpPr txBox="1"/>
          <p:nvPr userDrawn="1"/>
        </p:nvSpPr>
        <p:spPr>
          <a:xfrm>
            <a:off x="3203848" y="6388589"/>
            <a:ext cx="5767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 PLAN GOSPODARKI NISKOEMISYJNEJ DLA GMINY BIELICE</a:t>
            </a:r>
            <a:endParaRPr lang="pl-PL" dirty="0"/>
          </a:p>
        </p:txBody>
      </p:sp>
      <p:pic>
        <p:nvPicPr>
          <p:cNvPr id="7" name="Obraz 6" descr="D:\Praca\!Projekty\__PGN\_11_Bielice\herb.PN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208598"/>
            <a:ext cx="1008112" cy="12041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24374000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az 7" descr="D:\Praca\!Projekty\__PGN\_Gmina_Klodzko\herb_g.klodzko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96336" y="332656"/>
            <a:ext cx="986642" cy="1152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9447565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D6C05-872D-49DD-8167-65A2ABDE9A3F}" type="datetime1">
              <a:rPr lang="pl-PL" smtClean="0"/>
              <a:pPr/>
              <a:t>2017-06-20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5AA37-9490-46AB-A677-8606146CC313}" type="slidenum">
              <a:rPr lang="pl-PL" smtClean="0"/>
              <a:pPr/>
              <a:t>‹#›</a:t>
            </a:fld>
            <a:endParaRPr lang="pl-PL"/>
          </a:p>
        </p:txBody>
      </p:sp>
      <p:pic>
        <p:nvPicPr>
          <p:cNvPr id="7" name="Obraz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6438"/>
            <a:ext cx="3487144" cy="672130"/>
          </a:xfrm>
          <a:prstGeom prst="rect">
            <a:avLst/>
          </a:prstGeom>
        </p:spPr>
      </p:pic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16542" y="86778"/>
            <a:ext cx="972000" cy="1157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0575" y="6024378"/>
            <a:ext cx="8909809" cy="82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5255016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F5158-E21A-44D7-B547-B1AEA8260A75}" type="datetime1">
              <a:rPr lang="pl-PL" smtClean="0"/>
              <a:pPr/>
              <a:t>2017-06-20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34248-8DDA-4511-B0DD-5F1813C992E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7475287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3D7D6-350A-4E09-A294-921A2C31EE8F}" type="datetime1">
              <a:rPr lang="pl-PL" smtClean="0"/>
              <a:pPr/>
              <a:t>2017-06-20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34248-8DDA-4511-B0DD-5F1813C992E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7975312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1757F-46DA-4C87-8CD6-FA0D0D7955E7}" type="datetime1">
              <a:rPr lang="pl-PL" smtClean="0"/>
              <a:pPr/>
              <a:t>2017-06-20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34248-8DDA-4511-B0DD-5F1813C992E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6905596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D70-AAF3-4C38-8A15-039B4E70FCFE}" type="datetime1">
              <a:rPr lang="pl-PL" smtClean="0"/>
              <a:pPr/>
              <a:t>2017-06-20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34248-8DDA-4511-B0DD-5F1813C992E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1739590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BCB1E-E9A4-48F9-A393-31350A488397}" type="datetime1">
              <a:rPr lang="pl-PL" smtClean="0"/>
              <a:pPr/>
              <a:t>2017-06-20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34248-8DDA-4511-B0DD-5F1813C992E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45965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73B7B9-EE7B-4F89-8764-17354402AFE4}" type="datetime1">
              <a:rPr lang="pl-PL" smtClean="0"/>
              <a:pPr/>
              <a:t>2017-06-20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C34248-8DDA-4511-B0DD-5F1813C992E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18030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98" r:id="rId2"/>
    <p:sldLayoutId id="2147483699" r:id="rId3"/>
    <p:sldLayoutId id="2147483684" r:id="rId4"/>
    <p:sldLayoutId id="2147483697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3" r:id="rId15"/>
    <p:sldLayoutId id="2147483649" r:id="rId16"/>
    <p:sldLayoutId id="2147483650" r:id="rId17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F2C6F3-EB9B-4D15-AF80-4BCB96F63DEB}" type="datetime1">
              <a:rPr lang="pl-PL" smtClean="0"/>
              <a:pPr/>
              <a:t>2017-06-20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7813DC-24AD-4239-897F-187B49026B3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32352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700" r:id="rId12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 idx="4294967295"/>
          </p:nvPr>
        </p:nvSpPr>
        <p:spPr>
          <a:xfrm>
            <a:off x="613792" y="2132856"/>
            <a:ext cx="7772400" cy="2448272"/>
          </a:xfrm>
        </p:spPr>
        <p:txBody>
          <a:bodyPr>
            <a:noAutofit/>
          </a:bodyPr>
          <a:lstStyle/>
          <a:p>
            <a:r>
              <a:rPr lang="pl-PL" sz="4000" b="1" dirty="0" smtClean="0">
                <a:latin typeface="Corbel" panose="020B0503020204020204" pitchFamily="34" charset="0"/>
              </a:rPr>
              <a:t>PLAN GOSPODARKI NISKOEMISYJNEJ </a:t>
            </a:r>
            <a:br>
              <a:rPr lang="pl-PL" sz="4000" b="1" dirty="0" smtClean="0">
                <a:latin typeface="Corbel" panose="020B0503020204020204" pitchFamily="34" charset="0"/>
              </a:rPr>
            </a:br>
            <a:r>
              <a:rPr lang="pl-PL" sz="4000" b="1" dirty="0" smtClean="0">
                <a:latin typeface="Corbel" panose="020B0503020204020204" pitchFamily="34" charset="0"/>
              </a:rPr>
              <a:t>DLA GMINY BIELICE</a:t>
            </a:r>
            <a:endParaRPr lang="pl-PL" sz="4000" b="1" dirty="0">
              <a:latin typeface="Corbel" panose="020B0503020204020204" pitchFamily="34" charset="0"/>
            </a:endParaRPr>
          </a:p>
        </p:txBody>
      </p:sp>
      <p:sp>
        <p:nvSpPr>
          <p:cNvPr id="12" name="Tytuł 1"/>
          <p:cNvSpPr txBox="1">
            <a:spLocks/>
          </p:cNvSpPr>
          <p:nvPr/>
        </p:nvSpPr>
        <p:spPr>
          <a:xfrm>
            <a:off x="395536" y="5239342"/>
            <a:ext cx="8208912" cy="7403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2400" dirty="0" smtClean="0">
                <a:latin typeface="Corbel" panose="020B0503020204020204" pitchFamily="34" charset="0"/>
              </a:rPr>
              <a:t>Bielice, 21.06.2016</a:t>
            </a:r>
            <a:endParaRPr lang="pl-PL" sz="2400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97424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1403648" y="548680"/>
            <a:ext cx="6192688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2200" b="1" dirty="0" smtClean="0"/>
              <a:t>Plan Gospodarki Niskoemisyjnej dla Gminy Bielice</a:t>
            </a:r>
            <a:endParaRPr lang="pl-PL" sz="2200" b="1" dirty="0"/>
          </a:p>
        </p:txBody>
      </p:sp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107504" y="1628800"/>
            <a:ext cx="8856984" cy="4536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just" eaLnBrk="0" hangingPunct="0">
              <a:spcBef>
                <a:spcPct val="50000"/>
              </a:spcBef>
            </a:pPr>
            <a:r>
              <a:rPr lang="pl-PL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PGN dla Gminy Bielice zrealizowany został zgodnie ze standardem określonym przez Narodowy Fundusz Ochrony Środowiska i Gospodarki Wodnej.</a:t>
            </a:r>
          </a:p>
          <a:p>
            <a:pPr algn="just" eaLnBrk="0" hangingPunct="0">
              <a:spcBef>
                <a:spcPct val="50000"/>
              </a:spcBef>
            </a:pPr>
            <a:r>
              <a:rPr lang="pl-PL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INWENTARYZACA. Jako </a:t>
            </a:r>
            <a:r>
              <a:rPr lang="pl-PL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rok bazowy inwentaryzacji </a:t>
            </a:r>
            <a:r>
              <a:rPr lang="pl-PL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emisji gazów cieplarnianych przyjęto rok </a:t>
            </a:r>
            <a:r>
              <a:rPr lang="pl-PL" b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2014</a:t>
            </a:r>
            <a:r>
              <a:rPr lang="pl-PL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 – </a:t>
            </a:r>
            <a:r>
              <a:rPr lang="pl-PL" dirty="0" smtClean="0">
                <a:solidFill>
                  <a:schemeClr val="bg1">
                    <a:lumMod val="50000"/>
                  </a:schemeClr>
                </a:solidFill>
              </a:rPr>
              <a:t>inwentaryzacja obejmuje zidentyfikowanie zużycia </a:t>
            </a:r>
            <a:r>
              <a:rPr lang="pl-PL" dirty="0">
                <a:solidFill>
                  <a:schemeClr val="bg1">
                    <a:lumMod val="50000"/>
                  </a:schemeClr>
                </a:solidFill>
              </a:rPr>
              <a:t>energii końcowej (zużycie paliw i energii u odbiorcy końcowego), emisji gazów cieplarnianych na rok </a:t>
            </a:r>
            <a:r>
              <a:rPr lang="pl-PL" b="1" dirty="0" smtClean="0">
                <a:solidFill>
                  <a:schemeClr val="bg1">
                    <a:lumMod val="50000"/>
                  </a:schemeClr>
                </a:solidFill>
              </a:rPr>
              <a:t>2014</a:t>
            </a:r>
            <a:r>
              <a:rPr lang="pl-PL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pl-PL" dirty="0">
                <a:solidFill>
                  <a:schemeClr val="bg1">
                    <a:lumMod val="50000"/>
                  </a:schemeClr>
                </a:solidFill>
              </a:rPr>
              <a:t>(emisja wynika ze zużycia paliw i </a:t>
            </a:r>
            <a:r>
              <a:rPr lang="pl-PL" u="sng" dirty="0">
                <a:solidFill>
                  <a:schemeClr val="bg1">
                    <a:lumMod val="50000"/>
                  </a:schemeClr>
                </a:solidFill>
              </a:rPr>
              <a:t>energii elektrycznej</a:t>
            </a:r>
            <a:r>
              <a:rPr lang="pl-PL" dirty="0">
                <a:solidFill>
                  <a:schemeClr val="bg1">
                    <a:lumMod val="50000"/>
                  </a:schemeClr>
                </a:solidFill>
              </a:rPr>
              <a:t>). </a:t>
            </a:r>
          </a:p>
          <a:p>
            <a:pPr algn="just" eaLnBrk="0" hangingPunct="0">
              <a:spcBef>
                <a:spcPct val="50000"/>
              </a:spcBef>
            </a:pPr>
            <a:r>
              <a:rPr lang="pl-PL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BAZA DANYCH. Budowa bazy danych o zużyciu nośników energii oraz emisji na terenie Gminy Bielice w oparciu o inwentaryzację przeprowadzoną na potrzeby PGN.</a:t>
            </a:r>
          </a:p>
          <a:p>
            <a:pPr algn="just" eaLnBrk="0" hangingPunct="0">
              <a:spcBef>
                <a:spcPct val="50000"/>
              </a:spcBef>
            </a:pPr>
            <a:r>
              <a:rPr lang="pl-PL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PROGNOZA. Prognoza zużycia energii i paliw oraz emisji gazów cieplarnianych w roku 2020 w oparciu o trendy zmian z ostatnich lat oraz plany miejscowe dla rozwoju zabudowy, przewidywany wzrost natężenia ruchu pojazdów samochodowych.</a:t>
            </a:r>
          </a:p>
          <a:p>
            <a:pPr algn="just" eaLnBrk="0" hangingPunct="0">
              <a:spcBef>
                <a:spcPct val="50000"/>
              </a:spcBef>
            </a:pPr>
            <a:r>
              <a:rPr lang="pl-PL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PROPOZYCEJ DZIAŁAŃ. Plan </a:t>
            </a:r>
            <a:r>
              <a:rPr lang="pl-PL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działań na lata </a:t>
            </a:r>
            <a:r>
              <a:rPr lang="pl-PL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2016 </a:t>
            </a:r>
            <a:r>
              <a:rPr lang="pl-PL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– </a:t>
            </a:r>
            <a:r>
              <a:rPr lang="pl-PL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2020 z zakresu poprawy efektywności energetycznej, stosowania technologii wykorzystujących odnawialne źródła energii, innych działań prowadzące do obniżenia emisji gazów cieplarnianych i pozostałych zanieczyszczeń powietrza atmosferycznego.</a:t>
            </a:r>
          </a:p>
        </p:txBody>
      </p:sp>
    </p:spTree>
    <p:extLst>
      <p:ext uri="{BB962C8B-B14F-4D97-AF65-F5344CB8AC3E}">
        <p14:creationId xmlns:p14="http://schemas.microsoft.com/office/powerpoint/2010/main" xmlns="" val="677494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1331640" y="548680"/>
            <a:ext cx="5760640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2200" b="1" dirty="0" smtClean="0"/>
              <a:t>Konkluzje z inwentaryzacji emisji</a:t>
            </a:r>
            <a:endParaRPr lang="pl-PL" sz="2200" b="1" dirty="0"/>
          </a:p>
        </p:txBody>
      </p:sp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251520" y="1413156"/>
            <a:ext cx="8640960" cy="45534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marL="273050" indent="-273050" algn="just" eaLnBrk="0" hangingPunct="0">
              <a:spcBef>
                <a:spcPct val="50000"/>
              </a:spcBef>
              <a:buFont typeface="+mj-lt"/>
              <a:buAutoNum type="arabicPeriod"/>
            </a:pPr>
            <a:r>
              <a:rPr lang="pl-PL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W wyniku przeprowadzonej inwentaryzacji powstała dla poszczególnych Sektorów baza danych o zużyciu nośników energii i emisji zanieczyszczeń powietrza w roku bazowym.</a:t>
            </a:r>
          </a:p>
          <a:p>
            <a:pPr marL="273050" indent="-273050" algn="just" eaLnBrk="0" hangingPunct="0">
              <a:spcBef>
                <a:spcPct val="50000"/>
              </a:spcBef>
              <a:buFont typeface="+mj-lt"/>
              <a:buAutoNum type="arabicPeriod"/>
            </a:pPr>
            <a:r>
              <a:rPr lang="pl-PL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Szczegółowość informacji dla danego Sektora jest różna. Najbardziej szczegółowe dane uzyskano dla obiektów gminnych.</a:t>
            </a:r>
          </a:p>
          <a:p>
            <a:pPr marL="273050" indent="-273050" algn="just" eaLnBrk="0" hangingPunct="0">
              <a:spcBef>
                <a:spcPct val="50000"/>
              </a:spcBef>
              <a:buFont typeface="+mj-lt"/>
              <a:buAutoNum type="arabicPeriod"/>
            </a:pPr>
            <a:r>
              <a:rPr lang="pl-PL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Opracowano scenariusze zużycia nośników energii i emisji do roku 2020 tzw. scenariusz odniesienia (business as </a:t>
            </a:r>
            <a:r>
              <a:rPr lang="pl-PL" dirty="0" err="1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usual</a:t>
            </a:r>
            <a:r>
              <a:rPr lang="pl-PL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) oraz scenariusz związany z pełną realizacją PGN.</a:t>
            </a:r>
          </a:p>
          <a:p>
            <a:pPr marL="273050" indent="-273050" algn="just" eaLnBrk="0" hangingPunct="0">
              <a:spcBef>
                <a:spcPct val="50000"/>
              </a:spcBef>
              <a:buFont typeface="+mj-lt"/>
              <a:buAutoNum type="arabicPeriod"/>
            </a:pPr>
            <a:r>
              <a:rPr lang="pl-PL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Stworzono listę potencjalnych przedsięwzięć wraz z informacją o efektach: energetycznym, ekologicznym i ekonomicznym dla kolejnych lat realizacji PGN.</a:t>
            </a:r>
          </a:p>
          <a:p>
            <a:pPr marL="273050" indent="-273050" algn="just" eaLnBrk="0" hangingPunct="0">
              <a:spcBef>
                <a:spcPct val="50000"/>
              </a:spcBef>
              <a:buFont typeface="+mj-lt"/>
              <a:buAutoNum type="arabicPeriod"/>
            </a:pPr>
            <a:r>
              <a:rPr lang="pl-PL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Przedsięwzięcia zrealizowane będą wpływały na obniżenie zużycia energii i emisji w stosunku do scenariusza odniesienia. Częściowa realizacja  zadań PGN w danym roku  określi stan rzeczywisty dla zużycia nośników energii i emisji, który przebiegać będzie pomiędzy scenariuszem odniesienia a scenariuszem pełnej realizacji PGN</a:t>
            </a:r>
            <a:endParaRPr lang="pl-PL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60969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755576" y="2519404"/>
            <a:ext cx="799288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3700" b="1" dirty="0" smtClean="0">
                <a:latin typeface="Corbel" panose="020B0503020204020204" pitchFamily="34" charset="0"/>
              </a:rPr>
              <a:t>Wyniki przeprowadzonego bilansu</a:t>
            </a:r>
            <a:endParaRPr lang="en-US" sz="3700" b="1" dirty="0">
              <a:latin typeface="Corbel" panose="020B0503020204020204" pitchFamily="34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107503" y="857494"/>
            <a:ext cx="8305800" cy="5715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en-US" smtClean="0"/>
              <a:t>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21060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1331640" y="512676"/>
            <a:ext cx="7488832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2200" b="1" dirty="0"/>
              <a:t>Udział poszczególnych grup odbiorców w całkowitym zużyciu energii końcowej i </a:t>
            </a:r>
            <a:r>
              <a:rPr lang="pl-PL" sz="2200" b="1" dirty="0" smtClean="0"/>
              <a:t>emisji CO</a:t>
            </a:r>
            <a:r>
              <a:rPr lang="pl-PL" sz="2200" b="1" baseline="-25000" dirty="0" smtClean="0"/>
              <a:t>2</a:t>
            </a:r>
            <a:r>
              <a:rPr lang="pl-PL" sz="2200" b="1" dirty="0" smtClean="0"/>
              <a:t> w </a:t>
            </a:r>
            <a:r>
              <a:rPr lang="pl-PL" sz="2200" b="1" dirty="0"/>
              <a:t>roku </a:t>
            </a:r>
            <a:r>
              <a:rPr lang="pl-PL" sz="2200" b="1" dirty="0" smtClean="0"/>
              <a:t>bazowym</a:t>
            </a:r>
            <a:endParaRPr lang="pl-PL" sz="2200" b="1" dirty="0"/>
          </a:p>
        </p:txBody>
      </p:sp>
      <p:graphicFrame>
        <p:nvGraphicFramePr>
          <p:cNvPr id="10" name="Wykres 9"/>
          <p:cNvGraphicFramePr/>
          <p:nvPr>
            <p:extLst>
              <p:ext uri="{D42A27DB-BD31-4B8C-83A1-F6EECF244321}">
                <p14:modId xmlns:p14="http://schemas.microsoft.com/office/powerpoint/2010/main" xmlns="" val="3247607572"/>
              </p:ext>
            </p:extLst>
          </p:nvPr>
        </p:nvGraphicFramePr>
        <p:xfrm>
          <a:off x="323528" y="1700808"/>
          <a:ext cx="4176464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Wykres 10"/>
          <p:cNvGraphicFramePr/>
          <p:nvPr>
            <p:extLst>
              <p:ext uri="{D42A27DB-BD31-4B8C-83A1-F6EECF244321}">
                <p14:modId xmlns:p14="http://schemas.microsoft.com/office/powerpoint/2010/main" xmlns="" val="3315489157"/>
              </p:ext>
            </p:extLst>
          </p:nvPr>
        </p:nvGraphicFramePr>
        <p:xfrm>
          <a:off x="4644008" y="1628800"/>
          <a:ext cx="4176464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534266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1403648" y="483142"/>
            <a:ext cx="7560840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2200" b="1" dirty="0" smtClean="0"/>
              <a:t>Udział poszczególnych nośników energii </a:t>
            </a:r>
            <a:r>
              <a:rPr lang="pl-PL" sz="2200" b="1" dirty="0"/>
              <a:t>w całkowitym zużyciu energii końcowej i emisji CO</a:t>
            </a:r>
            <a:r>
              <a:rPr lang="pl-PL" sz="2200" b="1" baseline="-25000" dirty="0"/>
              <a:t>2</a:t>
            </a:r>
            <a:r>
              <a:rPr lang="pl-PL" sz="2200" b="1" dirty="0"/>
              <a:t> w roku bazowym</a:t>
            </a:r>
          </a:p>
        </p:txBody>
      </p:sp>
      <p:graphicFrame>
        <p:nvGraphicFramePr>
          <p:cNvPr id="10" name="Wykres 9"/>
          <p:cNvGraphicFramePr/>
          <p:nvPr>
            <p:extLst>
              <p:ext uri="{D42A27DB-BD31-4B8C-83A1-F6EECF244321}">
                <p14:modId xmlns:p14="http://schemas.microsoft.com/office/powerpoint/2010/main" xmlns="" val="272872496"/>
              </p:ext>
            </p:extLst>
          </p:nvPr>
        </p:nvGraphicFramePr>
        <p:xfrm>
          <a:off x="467544" y="1844824"/>
          <a:ext cx="4176464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Wykres 12"/>
          <p:cNvGraphicFramePr/>
          <p:nvPr>
            <p:extLst>
              <p:ext uri="{D42A27DB-BD31-4B8C-83A1-F6EECF244321}">
                <p14:modId xmlns:p14="http://schemas.microsoft.com/office/powerpoint/2010/main" xmlns="" val="3795289249"/>
              </p:ext>
            </p:extLst>
          </p:nvPr>
        </p:nvGraphicFramePr>
        <p:xfrm>
          <a:off x="4644008" y="1628800"/>
          <a:ext cx="3816425" cy="4356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3102293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1344865" y="404664"/>
            <a:ext cx="7272808" cy="10081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2200" b="1" dirty="0"/>
              <a:t>Porównanie udziału poszczególnych grup odbiorców w całkowitej emisji CO</a:t>
            </a:r>
            <a:r>
              <a:rPr lang="pl-PL" sz="2200" b="1" baseline="-25000" dirty="0"/>
              <a:t>2</a:t>
            </a:r>
            <a:r>
              <a:rPr lang="pl-PL" sz="2200" b="1" dirty="0"/>
              <a:t> związanej ze zużyciem energii w </a:t>
            </a:r>
            <a:r>
              <a:rPr lang="pl-PL" sz="2200" b="1" dirty="0" smtClean="0"/>
              <a:t>roku bazowym 2014 </a:t>
            </a:r>
            <a:r>
              <a:rPr lang="pl-PL" sz="2200" b="1" dirty="0"/>
              <a:t>i </a:t>
            </a:r>
            <a:r>
              <a:rPr lang="pl-PL" sz="2200" b="1" dirty="0" smtClean="0"/>
              <a:t>prognozowanej w roku 2020</a:t>
            </a:r>
            <a:endParaRPr lang="pl-PL" sz="2200" b="1" dirty="0"/>
          </a:p>
        </p:txBody>
      </p:sp>
      <p:graphicFrame>
        <p:nvGraphicFramePr>
          <p:cNvPr id="6" name="Wykres 5"/>
          <p:cNvGraphicFramePr/>
          <p:nvPr>
            <p:extLst>
              <p:ext uri="{D42A27DB-BD31-4B8C-83A1-F6EECF244321}">
                <p14:modId xmlns:p14="http://schemas.microsoft.com/office/powerpoint/2010/main" xmlns="" val="5102326"/>
              </p:ext>
            </p:extLst>
          </p:nvPr>
        </p:nvGraphicFramePr>
        <p:xfrm>
          <a:off x="1690687" y="1433512"/>
          <a:ext cx="5977657" cy="4803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4134274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755576" y="1772816"/>
            <a:ext cx="7992888" cy="26642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30000"/>
              </a:lnSpc>
            </a:pPr>
            <a:r>
              <a:rPr lang="pl-PL" sz="3700" b="1" dirty="0">
                <a:latin typeface="Corbel" panose="020B0503020204020204" pitchFamily="34" charset="0"/>
              </a:rPr>
              <a:t>Wyznaczenie celu redukcji emisji CO2 </a:t>
            </a:r>
            <a:r>
              <a:rPr lang="pl-PL" sz="3700" b="1" dirty="0" smtClean="0">
                <a:latin typeface="Corbel" panose="020B0503020204020204" pitchFamily="34" charset="0"/>
              </a:rPr>
              <a:t>, redukcji zużycia energii i wzrostu udziału energii ze źródeł odnawialnych</a:t>
            </a:r>
          </a:p>
          <a:p>
            <a:pPr algn="l">
              <a:lnSpc>
                <a:spcPct val="130000"/>
              </a:lnSpc>
            </a:pPr>
            <a:r>
              <a:rPr lang="pl-PL" sz="3700" b="1" dirty="0" smtClean="0">
                <a:latin typeface="Corbel" panose="020B0503020204020204" pitchFamily="34" charset="0"/>
              </a:rPr>
              <a:t>do </a:t>
            </a:r>
            <a:r>
              <a:rPr lang="pl-PL" sz="3700" b="1" dirty="0">
                <a:latin typeface="Corbel" panose="020B0503020204020204" pitchFamily="34" charset="0"/>
              </a:rPr>
              <a:t>roku 2020</a:t>
            </a:r>
            <a:endParaRPr lang="pl-PL" sz="3700" b="1" dirty="0" smtClean="0">
              <a:latin typeface="Corbel" panose="020B0503020204020204" pitchFamily="34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107503" y="857494"/>
            <a:ext cx="8305800" cy="5715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en-US" smtClean="0"/>
              <a:t>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3939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95536" y="1268760"/>
            <a:ext cx="8424936" cy="173724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2100" b="1" dirty="0" smtClean="0"/>
              <a:t>Emisja </a:t>
            </a:r>
            <a:r>
              <a:rPr lang="pl-PL" sz="2100" b="1" dirty="0"/>
              <a:t>CO</a:t>
            </a:r>
            <a:r>
              <a:rPr lang="pl-PL" sz="2100" b="1" baseline="-25000" dirty="0"/>
              <a:t>2</a:t>
            </a:r>
            <a:r>
              <a:rPr lang="pl-PL" sz="2100" b="1" dirty="0"/>
              <a:t> w roku bazowym </a:t>
            </a:r>
            <a:r>
              <a:rPr lang="pl-PL" sz="2100" b="1" dirty="0" smtClean="0"/>
              <a:t>2014 wynosiła </a:t>
            </a:r>
            <a:r>
              <a:rPr lang="pl-PL" sz="2100" b="1" dirty="0" smtClean="0">
                <a:solidFill>
                  <a:srgbClr val="FF0000"/>
                </a:solidFill>
              </a:rPr>
              <a:t>12 145 </a:t>
            </a:r>
            <a:r>
              <a:rPr lang="pl-PL" sz="2100" b="1" dirty="0" smtClean="0"/>
              <a:t>Mg/rok. </a:t>
            </a:r>
            <a:r>
              <a:rPr lang="pl-PL" sz="2100" b="1" dirty="0"/>
              <a:t>Łączna emisja CO</a:t>
            </a:r>
            <a:r>
              <a:rPr lang="pl-PL" sz="2100" b="1" baseline="-25000" dirty="0"/>
              <a:t>2</a:t>
            </a:r>
            <a:r>
              <a:rPr lang="pl-PL" sz="2100" b="1" dirty="0"/>
              <a:t> prognozowana w 2020 wynosić będzie </a:t>
            </a:r>
            <a:r>
              <a:rPr lang="pl-PL" sz="2100" b="1" dirty="0" smtClean="0">
                <a:solidFill>
                  <a:srgbClr val="FF0000"/>
                </a:solidFill>
              </a:rPr>
              <a:t>12 290 </a:t>
            </a:r>
            <a:r>
              <a:rPr lang="pl-PL" sz="2100" b="1" dirty="0" smtClean="0"/>
              <a:t>Mg/rok (bez realizacji działań wskazanych w PGN). Poprzez wdrożenie PGN możliwe </a:t>
            </a:r>
            <a:r>
              <a:rPr lang="pl-PL" sz="2100" b="1" dirty="0"/>
              <a:t>jest </a:t>
            </a:r>
            <a:r>
              <a:rPr lang="pl-PL" sz="2100" b="1" dirty="0" smtClean="0"/>
              <a:t>ograniczenie emisji CO</a:t>
            </a:r>
            <a:r>
              <a:rPr lang="pl-PL" sz="2100" b="1" baseline="-25000" dirty="0" smtClean="0"/>
              <a:t>2</a:t>
            </a:r>
            <a:r>
              <a:rPr lang="pl-PL" sz="2100" b="1" dirty="0" smtClean="0"/>
              <a:t> o </a:t>
            </a:r>
            <a:r>
              <a:rPr lang="pl-PL" sz="2100" b="1" dirty="0" smtClean="0">
                <a:solidFill>
                  <a:srgbClr val="FF0000"/>
                </a:solidFill>
              </a:rPr>
              <a:t>3 640 </a:t>
            </a:r>
            <a:r>
              <a:rPr lang="pl-PL" sz="2100" b="1" dirty="0" smtClean="0"/>
              <a:t>Mg/rok.</a:t>
            </a:r>
            <a:endParaRPr lang="pl-PL" sz="2100" b="1" dirty="0">
              <a:solidFill>
                <a:srgbClr val="FF0000"/>
              </a:solidFill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26475232"/>
              </p:ext>
            </p:extLst>
          </p:nvPr>
        </p:nvGraphicFramePr>
        <p:xfrm>
          <a:off x="539552" y="3068960"/>
          <a:ext cx="8046640" cy="29918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565947"/>
                <a:gridCol w="1278663"/>
                <a:gridCol w="1202030"/>
              </a:tblGrid>
              <a:tr h="563881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2000" dirty="0">
                          <a:effectLst/>
                        </a:rPr>
                        <a:t>Sektor</a:t>
                      </a:r>
                      <a:endParaRPr lang="pl-PL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1400" dirty="0">
                          <a:effectLst/>
                        </a:rPr>
                        <a:t>Emisja CO</a:t>
                      </a:r>
                      <a:r>
                        <a:rPr lang="pl-PL" sz="1400" baseline="-25000" dirty="0">
                          <a:effectLst/>
                        </a:rPr>
                        <a:t>2</a:t>
                      </a:r>
                      <a:r>
                        <a:rPr lang="pl-PL" sz="1400" dirty="0">
                          <a:effectLst/>
                        </a:rPr>
                        <a:t> </a:t>
                      </a:r>
                      <a:endParaRPr lang="pl-PL" sz="20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1400" dirty="0">
                          <a:effectLst/>
                        </a:rPr>
                        <a:t>w </a:t>
                      </a:r>
                      <a:r>
                        <a:rPr lang="pl-PL" sz="1400" dirty="0" smtClean="0">
                          <a:effectLst/>
                        </a:rPr>
                        <a:t>2014 </a:t>
                      </a:r>
                      <a:r>
                        <a:rPr lang="pl-PL" sz="1400" dirty="0">
                          <a:effectLst/>
                        </a:rPr>
                        <a:t>roku</a:t>
                      </a:r>
                      <a:endParaRPr lang="pl-PL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1400">
                          <a:effectLst/>
                        </a:rPr>
                        <a:t>Emisja CO</a:t>
                      </a:r>
                      <a:r>
                        <a:rPr lang="pl-PL" sz="1400" baseline="-25000">
                          <a:effectLst/>
                        </a:rPr>
                        <a:t>2</a:t>
                      </a:r>
                      <a:r>
                        <a:rPr lang="pl-PL" sz="1400">
                          <a:effectLst/>
                        </a:rPr>
                        <a:t> </a:t>
                      </a:r>
                      <a:endParaRPr lang="pl-PL" sz="20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1400">
                          <a:effectLst/>
                        </a:rPr>
                        <a:t>w 2020 roku</a:t>
                      </a:r>
                      <a:endParaRPr lang="pl-PL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247059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1400" dirty="0">
                          <a:effectLst/>
                        </a:rPr>
                        <a:t>Mg CO</a:t>
                      </a:r>
                      <a:r>
                        <a:rPr lang="pl-PL" sz="1400" baseline="-25000" dirty="0">
                          <a:effectLst/>
                        </a:rPr>
                        <a:t>2</a:t>
                      </a:r>
                      <a:r>
                        <a:rPr lang="pl-PL" sz="1400" dirty="0">
                          <a:effectLst/>
                        </a:rPr>
                        <a:t>/rok</a:t>
                      </a:r>
                      <a:endParaRPr lang="pl-PL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1400">
                          <a:effectLst/>
                        </a:rPr>
                        <a:t>Mg CO</a:t>
                      </a:r>
                      <a:r>
                        <a:rPr lang="pl-PL" sz="1400" baseline="-25000">
                          <a:effectLst/>
                        </a:rPr>
                        <a:t>2</a:t>
                      </a:r>
                      <a:r>
                        <a:rPr lang="pl-PL" sz="1400">
                          <a:effectLst/>
                        </a:rPr>
                        <a:t>/rok</a:t>
                      </a:r>
                      <a:endParaRPr lang="pl-PL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2470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1400" dirty="0">
                          <a:effectLst/>
                        </a:rPr>
                        <a:t>Mieszkalnictwo</a:t>
                      </a:r>
                      <a:endParaRPr lang="pl-PL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6 276,2</a:t>
                      </a:r>
                      <a:endParaRPr lang="pl-PL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6 280,3</a:t>
                      </a:r>
                      <a:endParaRPr lang="pl-PL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</a:tr>
              <a:tr h="2470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1400" dirty="0">
                          <a:effectLst/>
                        </a:rPr>
                        <a:t>Użyteczność publiczna</a:t>
                      </a:r>
                      <a:endParaRPr lang="pl-PL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287,0</a:t>
                      </a:r>
                      <a:endParaRPr lang="pl-PL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285,8</a:t>
                      </a:r>
                      <a:endParaRPr lang="pl-PL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</a:tr>
              <a:tr h="2470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1400" dirty="0">
                          <a:effectLst/>
                        </a:rPr>
                        <a:t>Handel-usługi</a:t>
                      </a:r>
                      <a:endParaRPr lang="pl-PL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878,9</a:t>
                      </a:r>
                      <a:endParaRPr lang="pl-PL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896,7</a:t>
                      </a:r>
                      <a:endParaRPr lang="pl-PL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</a:tr>
              <a:tr h="2470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1400" dirty="0">
                          <a:effectLst/>
                        </a:rPr>
                        <a:t>Oświetlenie uliczne</a:t>
                      </a:r>
                      <a:endParaRPr lang="pl-PL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96,2</a:t>
                      </a:r>
                      <a:endParaRPr lang="pl-PL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96,2</a:t>
                      </a:r>
                      <a:endParaRPr lang="pl-PL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</a:tr>
              <a:tr h="2470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1400" dirty="0">
                          <a:effectLst/>
                        </a:rPr>
                        <a:t>Transport</a:t>
                      </a:r>
                      <a:endParaRPr lang="pl-PL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4 606,9</a:t>
                      </a:r>
                      <a:endParaRPr lang="pl-PL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4 730,9</a:t>
                      </a:r>
                      <a:endParaRPr lang="pl-PL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</a:tr>
              <a:tr h="2470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SUMA</a:t>
                      </a:r>
                      <a:endParaRPr lang="pl-PL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12 145,2</a:t>
                      </a:r>
                      <a:endParaRPr lang="pl-PL" sz="14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12 289,9</a:t>
                      </a:r>
                      <a:endParaRPr lang="pl-PL" sz="14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</a:tr>
              <a:tr h="3070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1400" dirty="0" smtClean="0">
                          <a:effectLst/>
                        </a:rPr>
                        <a:t>Przewidywane roczne zmniejszenie emisji CO</a:t>
                      </a:r>
                      <a:r>
                        <a:rPr lang="pl-PL" sz="1400" baseline="-25000" dirty="0" smtClean="0">
                          <a:effectLst/>
                        </a:rPr>
                        <a:t>2</a:t>
                      </a:r>
                      <a:r>
                        <a:rPr lang="pl-PL" sz="1400" dirty="0" smtClean="0">
                          <a:effectLst/>
                        </a:rPr>
                        <a:t> w wyniku realizacji PGN</a:t>
                      </a:r>
                      <a:endParaRPr lang="pl-PL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1400" dirty="0" smtClean="0">
                          <a:effectLst/>
                        </a:rPr>
                        <a:t>3 640,4</a:t>
                      </a: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1400" dirty="0" smtClean="0">
                          <a:effectLst/>
                        </a:rPr>
                        <a:t>Cel</a:t>
                      </a:r>
                      <a:r>
                        <a:rPr lang="pl-PL" sz="1400" baseline="0" dirty="0" smtClean="0">
                          <a:effectLst/>
                        </a:rPr>
                        <a:t> na </a:t>
                      </a:r>
                      <a:r>
                        <a:rPr lang="pl-PL" sz="1400" dirty="0" smtClean="0">
                          <a:effectLst/>
                        </a:rPr>
                        <a:t>2020</a:t>
                      </a:r>
                      <a:endParaRPr lang="pl-PL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1400" dirty="0" smtClean="0">
                          <a:effectLst/>
                        </a:rPr>
                        <a:t>8 649,5</a:t>
                      </a: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555836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400363" y="1196752"/>
            <a:ext cx="8568952" cy="173724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2100" b="1" dirty="0" smtClean="0"/>
              <a:t>Zużycie energii w </a:t>
            </a:r>
            <a:r>
              <a:rPr lang="pl-PL" sz="2100" b="1" dirty="0"/>
              <a:t>roku bazowym </a:t>
            </a:r>
            <a:r>
              <a:rPr lang="pl-PL" sz="2100" b="1" dirty="0" smtClean="0"/>
              <a:t>2014 wynosiło </a:t>
            </a:r>
            <a:r>
              <a:rPr lang="pl-PL" sz="2100" b="1" dirty="0" smtClean="0">
                <a:solidFill>
                  <a:srgbClr val="FF0000"/>
                </a:solidFill>
              </a:rPr>
              <a:t>43 238 </a:t>
            </a:r>
            <a:r>
              <a:rPr lang="pl-PL" sz="2100" b="1" dirty="0" smtClean="0"/>
              <a:t>MWh/rok. Łączne zużycie energii prognozowane </a:t>
            </a:r>
            <a:r>
              <a:rPr lang="pl-PL" sz="2100" b="1" dirty="0"/>
              <a:t>w 2020 wynosić będzie </a:t>
            </a:r>
            <a:r>
              <a:rPr lang="pl-PL" sz="2100" b="1" dirty="0" smtClean="0">
                <a:solidFill>
                  <a:srgbClr val="FF0000"/>
                </a:solidFill>
              </a:rPr>
              <a:t>43 635 </a:t>
            </a:r>
            <a:r>
              <a:rPr lang="pl-PL" sz="2100" b="1" dirty="0" smtClean="0"/>
              <a:t>MWh/rok </a:t>
            </a:r>
            <a:r>
              <a:rPr lang="pl-PL" sz="2100" b="1" dirty="0"/>
              <a:t>(bez realizacji działań wskazanych w PGN). </a:t>
            </a:r>
            <a:r>
              <a:rPr lang="pl-PL" sz="2100" b="1" dirty="0" smtClean="0"/>
              <a:t>Poprzez wdrożenie PGN możliwe </a:t>
            </a:r>
            <a:r>
              <a:rPr lang="pl-PL" sz="2100" b="1" dirty="0"/>
              <a:t>jest </a:t>
            </a:r>
            <a:r>
              <a:rPr lang="pl-PL" sz="2100" b="1" dirty="0" smtClean="0"/>
              <a:t>ograniczenie zużycia energii o </a:t>
            </a:r>
            <a:r>
              <a:rPr lang="pl-PL" sz="2100" b="1" dirty="0" smtClean="0">
                <a:solidFill>
                  <a:srgbClr val="FF0000"/>
                </a:solidFill>
              </a:rPr>
              <a:t>735 </a:t>
            </a:r>
            <a:r>
              <a:rPr lang="pl-PL" sz="2100" b="1" dirty="0" smtClean="0"/>
              <a:t>MWh/rok.</a:t>
            </a:r>
            <a:endParaRPr lang="pl-PL" sz="2100" b="1" dirty="0">
              <a:solidFill>
                <a:srgbClr val="FF0000"/>
              </a:solidFill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12824791"/>
              </p:ext>
            </p:extLst>
          </p:nvPr>
        </p:nvGraphicFramePr>
        <p:xfrm>
          <a:off x="395536" y="3140968"/>
          <a:ext cx="8280921" cy="29918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721363"/>
                <a:gridCol w="1279779"/>
                <a:gridCol w="1279779"/>
              </a:tblGrid>
              <a:tr h="563881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2000" dirty="0">
                          <a:effectLst/>
                        </a:rPr>
                        <a:t>Sektor</a:t>
                      </a:r>
                      <a:endParaRPr lang="pl-PL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1400" dirty="0" smtClean="0">
                          <a:effectLst/>
                        </a:rPr>
                        <a:t>Zużycie energii</a:t>
                      </a:r>
                      <a:endParaRPr lang="pl-PL" sz="20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1400" dirty="0">
                          <a:effectLst/>
                        </a:rPr>
                        <a:t>w </a:t>
                      </a:r>
                      <a:r>
                        <a:rPr lang="pl-PL" sz="1400" dirty="0" smtClean="0">
                          <a:effectLst/>
                        </a:rPr>
                        <a:t>2014 </a:t>
                      </a:r>
                      <a:r>
                        <a:rPr lang="pl-PL" sz="1400" dirty="0">
                          <a:effectLst/>
                        </a:rPr>
                        <a:t>roku</a:t>
                      </a:r>
                      <a:endParaRPr lang="pl-PL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1400" dirty="0" smtClean="0">
                          <a:effectLst/>
                        </a:rPr>
                        <a:t>Zużycie</a:t>
                      </a:r>
                      <a:r>
                        <a:rPr lang="pl-PL" sz="1400" baseline="0" dirty="0" smtClean="0">
                          <a:effectLst/>
                        </a:rPr>
                        <a:t> energii</a:t>
                      </a:r>
                      <a:r>
                        <a:rPr lang="pl-PL" sz="1400" dirty="0" smtClean="0">
                          <a:effectLst/>
                        </a:rPr>
                        <a:t> </a:t>
                      </a:r>
                      <a:endParaRPr lang="pl-PL" sz="20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1400" dirty="0">
                          <a:effectLst/>
                        </a:rPr>
                        <a:t>w 2020 roku</a:t>
                      </a:r>
                      <a:endParaRPr lang="pl-PL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247059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1400" dirty="0" smtClean="0">
                          <a:effectLst/>
                        </a:rPr>
                        <a:t>MWh/rok</a:t>
                      </a:r>
                      <a:endParaRPr lang="pl-PL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1400" dirty="0" smtClean="0">
                          <a:effectLst/>
                        </a:rPr>
                        <a:t>MWh/rok</a:t>
                      </a:r>
                      <a:endParaRPr lang="pl-PL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2470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1400" dirty="0">
                          <a:effectLst/>
                        </a:rPr>
                        <a:t>Mieszkalnictwo</a:t>
                      </a:r>
                      <a:endParaRPr lang="pl-PL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22 050</a:t>
                      </a:r>
                      <a:endParaRPr lang="pl-PL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21 951</a:t>
                      </a:r>
                      <a:endParaRPr lang="pl-PL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</a:tr>
              <a:tr h="2470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1400" dirty="0">
                          <a:effectLst/>
                        </a:rPr>
                        <a:t>Użyteczność publiczna</a:t>
                      </a:r>
                      <a:endParaRPr lang="pl-PL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765</a:t>
                      </a:r>
                      <a:endParaRPr lang="pl-PL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764</a:t>
                      </a:r>
                      <a:endParaRPr lang="pl-PL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</a:tr>
              <a:tr h="2470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1400" dirty="0" smtClean="0">
                          <a:effectLst/>
                        </a:rPr>
                        <a:t>Handel-usługi, przedsiębiorstwa</a:t>
                      </a:r>
                      <a:endParaRPr lang="pl-PL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2 529</a:t>
                      </a:r>
                      <a:endParaRPr lang="pl-PL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2 582</a:t>
                      </a:r>
                      <a:endParaRPr lang="pl-PL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</a:tr>
              <a:tr h="2470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1400" dirty="0">
                          <a:effectLst/>
                        </a:rPr>
                        <a:t>Oświetlenie uliczne</a:t>
                      </a:r>
                      <a:endParaRPr lang="pl-PL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119</a:t>
                      </a:r>
                      <a:endParaRPr lang="pl-PL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119</a:t>
                      </a:r>
                      <a:endParaRPr lang="pl-PL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</a:tr>
              <a:tr h="2470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1400" dirty="0">
                          <a:effectLst/>
                        </a:rPr>
                        <a:t>Transport</a:t>
                      </a:r>
                      <a:endParaRPr lang="pl-PL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17 774</a:t>
                      </a:r>
                      <a:endParaRPr lang="pl-PL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18 219</a:t>
                      </a:r>
                      <a:endParaRPr lang="pl-PL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</a:tr>
              <a:tr h="2470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SUMA</a:t>
                      </a:r>
                      <a:endParaRPr lang="pl-PL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43 238</a:t>
                      </a:r>
                      <a:endParaRPr lang="pl-PL" sz="14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43 635</a:t>
                      </a:r>
                      <a:endParaRPr lang="pl-PL" sz="14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/>
                </a:tc>
              </a:tr>
              <a:tr h="3070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1400" dirty="0" smtClean="0">
                          <a:effectLst/>
                        </a:rPr>
                        <a:t>Przewidywane roczne zmniejszenie zużycia energii w wyniku realizacji PGN</a:t>
                      </a:r>
                      <a:endParaRPr lang="pl-PL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1400" dirty="0" smtClean="0">
                          <a:effectLst/>
                        </a:rPr>
                        <a:t>735</a:t>
                      </a: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1400" dirty="0" smtClean="0">
                          <a:effectLst/>
                        </a:rPr>
                        <a:t>Cel</a:t>
                      </a:r>
                      <a:r>
                        <a:rPr lang="pl-PL" sz="1400" baseline="0" dirty="0" smtClean="0">
                          <a:effectLst/>
                        </a:rPr>
                        <a:t> na </a:t>
                      </a:r>
                      <a:r>
                        <a:rPr lang="pl-PL" sz="1400" dirty="0" smtClean="0">
                          <a:effectLst/>
                        </a:rPr>
                        <a:t>2020</a:t>
                      </a:r>
                      <a:endParaRPr lang="pl-PL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l-PL" sz="1400" dirty="0" smtClean="0">
                          <a:effectLst/>
                        </a:rPr>
                        <a:t>42 900</a:t>
                      </a: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699188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59509" y="1484784"/>
            <a:ext cx="8496944" cy="46805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1800" b="1" dirty="0"/>
              <a:t>Łączna ilość energii pochodzącej ze źródeł odnawialnych (OZE) zużywana na terenie Gminy </a:t>
            </a:r>
            <a:r>
              <a:rPr lang="pl-PL" sz="1800" b="1" dirty="0" smtClean="0"/>
              <a:t>w </a:t>
            </a:r>
            <a:r>
              <a:rPr lang="pl-PL" sz="1800" b="1" dirty="0"/>
              <a:t>roku bazowym </a:t>
            </a:r>
            <a:r>
              <a:rPr lang="pl-PL" sz="1800" b="1" dirty="0" smtClean="0"/>
              <a:t>2014 </a:t>
            </a:r>
            <a:r>
              <a:rPr lang="pl-PL" sz="1800" b="1" dirty="0"/>
              <a:t>wynosiła </a:t>
            </a:r>
            <a:r>
              <a:rPr lang="pl-PL" sz="1800" b="1" dirty="0" smtClean="0">
                <a:solidFill>
                  <a:srgbClr val="FF0000"/>
                </a:solidFill>
              </a:rPr>
              <a:t>6 264 </a:t>
            </a:r>
            <a:r>
              <a:rPr lang="pl-PL" sz="1800" b="1" dirty="0" smtClean="0"/>
              <a:t>MWh/rok (głównie z biomasy - drewno). </a:t>
            </a:r>
          </a:p>
          <a:p>
            <a:pPr algn="l"/>
            <a:r>
              <a:rPr lang="pl-PL" sz="1800" b="1" dirty="0" smtClean="0"/>
              <a:t>Poprzez </a:t>
            </a:r>
            <a:r>
              <a:rPr lang="pl-PL" sz="1800" b="1" dirty="0"/>
              <a:t>prowadzenie działań zawartych w </a:t>
            </a:r>
            <a:r>
              <a:rPr lang="pl-PL" sz="1800" b="1" dirty="0" smtClean="0"/>
              <a:t>planie </a:t>
            </a:r>
            <a:r>
              <a:rPr lang="pl-PL" sz="1800" b="1" dirty="0"/>
              <a:t>możliwe jest zwiększenie poziomu zużycia energii z OZE o </a:t>
            </a:r>
            <a:r>
              <a:rPr lang="pl-PL" sz="1800" b="1" dirty="0" smtClean="0">
                <a:solidFill>
                  <a:srgbClr val="FF0000"/>
                </a:solidFill>
              </a:rPr>
              <a:t>5 162 </a:t>
            </a:r>
            <a:r>
              <a:rPr lang="pl-PL" sz="1800" b="1" dirty="0" smtClean="0"/>
              <a:t>MWh/rok</a:t>
            </a:r>
            <a:r>
              <a:rPr lang="pl-PL" sz="1800" b="1" dirty="0"/>
              <a:t>. Udział energii ze źródeł odnawialnych w całkowitym bilansie zużycia energii w 2020 r. po wdrożeniu PGN wynosić będzie </a:t>
            </a:r>
            <a:r>
              <a:rPr lang="pl-PL" sz="1800" b="1" dirty="0" smtClean="0"/>
              <a:t>około 26% (11 tys. </a:t>
            </a:r>
            <a:r>
              <a:rPr lang="pl-PL" sz="1800" b="1" dirty="0"/>
              <a:t>MWh/rok</a:t>
            </a:r>
            <a:r>
              <a:rPr lang="pl-PL" sz="1800" b="1" dirty="0" smtClean="0"/>
              <a:t>).</a:t>
            </a:r>
          </a:p>
          <a:p>
            <a:pPr algn="l"/>
            <a:endParaRPr lang="pl-PL" sz="1800" b="1" dirty="0">
              <a:solidFill>
                <a:srgbClr val="FF0000"/>
              </a:solidFill>
            </a:endParaRPr>
          </a:p>
          <a:p>
            <a:pPr algn="l"/>
            <a:r>
              <a:rPr lang="pl-PL" sz="1800" b="1" dirty="0">
                <a:solidFill>
                  <a:srgbClr val="FF0000"/>
                </a:solidFill>
              </a:rPr>
              <a:t>Przyjęto </a:t>
            </a:r>
            <a:r>
              <a:rPr lang="pl-PL" sz="1800" b="1" dirty="0" smtClean="0">
                <a:solidFill>
                  <a:srgbClr val="FF0000"/>
                </a:solidFill>
              </a:rPr>
              <a:t>również, </a:t>
            </a:r>
            <a:r>
              <a:rPr lang="pl-PL" sz="1800" b="1" dirty="0">
                <a:solidFill>
                  <a:srgbClr val="FF0000"/>
                </a:solidFill>
              </a:rPr>
              <a:t>że jednym z celów </a:t>
            </a:r>
            <a:r>
              <a:rPr lang="pl-PL" sz="1800" b="1" dirty="0" smtClean="0">
                <a:solidFill>
                  <a:srgbClr val="FF0000"/>
                </a:solidFill>
              </a:rPr>
              <a:t>dla </a:t>
            </a:r>
            <a:r>
              <a:rPr lang="pl-PL" sz="1800" b="1" dirty="0">
                <a:solidFill>
                  <a:srgbClr val="FF0000"/>
                </a:solidFill>
              </a:rPr>
              <a:t>PGN, jest realizacja wytycznych Programu Ochrony Powietrza dla strefy </a:t>
            </a:r>
            <a:r>
              <a:rPr lang="pl-PL" sz="1800" b="1" dirty="0" smtClean="0">
                <a:solidFill>
                  <a:srgbClr val="FF0000"/>
                </a:solidFill>
              </a:rPr>
              <a:t>zachodniopomorskiej, </a:t>
            </a:r>
            <a:r>
              <a:rPr lang="pl-PL" sz="1800" b="1" dirty="0">
                <a:solidFill>
                  <a:srgbClr val="FF0000"/>
                </a:solidFill>
              </a:rPr>
              <a:t>w której znajduje się Gmina </a:t>
            </a:r>
            <a:r>
              <a:rPr lang="pl-PL" sz="1800" b="1" dirty="0" smtClean="0">
                <a:solidFill>
                  <a:srgbClr val="FF0000"/>
                </a:solidFill>
              </a:rPr>
              <a:t>Bielice</a:t>
            </a:r>
            <a:r>
              <a:rPr lang="pl-PL" sz="1800" b="1" dirty="0">
                <a:solidFill>
                  <a:srgbClr val="FF0000"/>
                </a:solidFill>
              </a:rPr>
              <a:t>. Program Ochrony Powietrza dla strefy zachodniopomorskiej, nie przewiduje konkretnych działań zmierzających do poprawy jakości powietrza w odniesieniu do obszaru Gminy Bielice, nie nakłada też celów, w postaci wielkości ograniczenia emisji zanieczyszczeń, dla których występują przekroczenia. </a:t>
            </a:r>
            <a:endParaRPr lang="pl-PL" sz="1800" b="1" dirty="0" smtClean="0">
              <a:solidFill>
                <a:srgbClr val="FF0000"/>
              </a:solidFill>
            </a:endParaRPr>
          </a:p>
          <a:p>
            <a:pPr algn="l"/>
            <a:r>
              <a:rPr lang="pl-PL" sz="1800" b="1" dirty="0" smtClean="0">
                <a:solidFill>
                  <a:srgbClr val="FF0000"/>
                </a:solidFill>
              </a:rPr>
              <a:t>Przedsięwzięcia </a:t>
            </a:r>
            <a:r>
              <a:rPr lang="pl-PL" sz="1800" b="1" dirty="0">
                <a:solidFill>
                  <a:srgbClr val="FF0000"/>
                </a:solidFill>
              </a:rPr>
              <a:t>proponowane do realizacji w ramach PGN wpisują się swym zakresem w kierunki działań Programu Ochrony Powietrza dla strefy </a:t>
            </a:r>
            <a:r>
              <a:rPr lang="pl-PL" sz="1800" b="1" dirty="0" smtClean="0">
                <a:solidFill>
                  <a:srgbClr val="FF0000"/>
                </a:solidFill>
              </a:rPr>
              <a:t>zachodniopomorskiej.</a:t>
            </a:r>
            <a:endParaRPr lang="pl-PL" sz="1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11610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107503" y="857494"/>
            <a:ext cx="8305800" cy="5715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en-US" smtClean="0"/>
              <a:t> </a:t>
            </a:r>
            <a:endParaRPr 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323528" y="2519404"/>
            <a:ext cx="864096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4000" b="1" dirty="0" smtClean="0">
                <a:latin typeface="Corbel" panose="020B0503020204020204" pitchFamily="34" charset="0"/>
              </a:rPr>
              <a:t>Wprowadzenie. Rola PGN</a:t>
            </a:r>
            <a:endParaRPr lang="en-US" sz="4000" b="1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50653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755576" y="2519404"/>
            <a:ext cx="7992888" cy="14856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3700" b="1" dirty="0" smtClean="0">
                <a:latin typeface="Corbel" panose="020B0503020204020204" pitchFamily="34" charset="0"/>
              </a:rPr>
              <a:t>Zadania do realizacji w PGN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107503" y="857494"/>
            <a:ext cx="8305800" cy="5715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en-US" smtClean="0"/>
              <a:t>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11317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265110" y="1556792"/>
            <a:ext cx="813690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2200" b="1" dirty="0" smtClean="0"/>
              <a:t>Sektor - Użyteczność publiczna</a:t>
            </a:r>
            <a:endParaRPr lang="pl-PL" sz="2200" b="1" dirty="0"/>
          </a:p>
        </p:txBody>
      </p:sp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251520" y="1686862"/>
            <a:ext cx="8712968" cy="34560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marL="273050" indent="-273050" algn="just" eaLnBrk="0" hangingPunct="0">
              <a:spcBef>
                <a:spcPct val="50000"/>
              </a:spcBef>
              <a:buFont typeface="+mj-lt"/>
              <a:buAutoNum type="arabicPeriod"/>
            </a:pPr>
            <a:r>
              <a:rPr lang="pl-PL" sz="17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Aktualizacja "Planu gospodarki niskoemisyjnej dla </a:t>
            </a:r>
            <a:r>
              <a:rPr lang="pl-PL" sz="17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Gminy </a:t>
            </a:r>
            <a:r>
              <a:rPr lang="pl-PL" sz="17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Bielice" </a:t>
            </a:r>
            <a:r>
              <a:rPr lang="pl-PL" sz="17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oraz opracowanie "Założeń do planu zaopatrzenia w ciepło, energię elektryczną i paliwo gazowe dla Gminy </a:t>
            </a:r>
            <a:r>
              <a:rPr lang="pl-PL" sz="17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Bielice"</a:t>
            </a:r>
            <a:endParaRPr lang="pl-PL" sz="170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  <a:p>
            <a:pPr marL="273050" indent="-273050" algn="just" eaLnBrk="0" hangingPunct="0">
              <a:spcBef>
                <a:spcPct val="50000"/>
              </a:spcBef>
              <a:buFont typeface="+mj-lt"/>
              <a:buAutoNum type="arabicPeriod"/>
            </a:pPr>
            <a:r>
              <a:rPr lang="pl-PL" sz="17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Monitorowanie zużycia nośników energii i wody w obiektach gminnych</a:t>
            </a:r>
          </a:p>
          <a:p>
            <a:pPr marL="273050" indent="-273050" algn="just" eaLnBrk="0" hangingPunct="0">
              <a:spcBef>
                <a:spcPct val="50000"/>
              </a:spcBef>
              <a:buFont typeface="+mj-lt"/>
              <a:buAutoNum type="arabicPeriod"/>
            </a:pPr>
            <a:r>
              <a:rPr lang="pl-PL" sz="17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Wdrażanie systemu zielonych zamówień/zakupów publicznych</a:t>
            </a:r>
          </a:p>
          <a:p>
            <a:pPr marL="273050" indent="-273050" algn="just" eaLnBrk="0" hangingPunct="0">
              <a:spcBef>
                <a:spcPct val="50000"/>
              </a:spcBef>
              <a:buFont typeface="+mj-lt"/>
              <a:buAutoNum type="arabicPeriod"/>
            </a:pPr>
            <a:r>
              <a:rPr lang="pl-PL" sz="17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Kompleksowa </a:t>
            </a:r>
            <a:r>
              <a:rPr lang="pl-PL" sz="17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modernizacja energetyczna obiektów użyteczności publicznej w Gminie Bielice</a:t>
            </a:r>
          </a:p>
          <a:p>
            <a:pPr marL="273050" indent="-273050" algn="just" eaLnBrk="0" hangingPunct="0">
              <a:spcBef>
                <a:spcPct val="50000"/>
              </a:spcBef>
              <a:buFont typeface="+mj-lt"/>
              <a:buAutoNum type="arabicPeriod"/>
            </a:pPr>
            <a:r>
              <a:rPr lang="pl-PL" sz="17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Uwzględnianie </a:t>
            </a:r>
            <a:r>
              <a:rPr lang="pl-PL" sz="17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w planach zagospodarowania przestrzennego zapisów mogących wpływać na ograniczenie emisji </a:t>
            </a:r>
            <a:r>
              <a:rPr lang="pl-PL" sz="17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zanieczyszczeń</a:t>
            </a:r>
            <a:endParaRPr lang="pl-PL" sz="170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02342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74643" y="1628800"/>
            <a:ext cx="813690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2200" b="1" dirty="0" smtClean="0"/>
              <a:t>Sektor - Mieszkalnictwo</a:t>
            </a:r>
            <a:endParaRPr lang="pl-PL" sz="2200" b="1" dirty="0"/>
          </a:p>
        </p:txBody>
      </p:sp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416712" y="2175858"/>
            <a:ext cx="8280920" cy="29360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marL="273050" indent="-273050" algn="just" eaLnBrk="0" hangingPunct="0">
              <a:spcBef>
                <a:spcPct val="50000"/>
              </a:spcBef>
              <a:buFont typeface="+mj-lt"/>
              <a:buAutoNum type="arabicPeriod"/>
            </a:pPr>
            <a:r>
              <a:rPr lang="pl-PL" dirty="0">
                <a:solidFill>
                  <a:schemeClr val="bg1">
                    <a:lumMod val="50000"/>
                  </a:schemeClr>
                </a:solidFill>
              </a:rPr>
              <a:t>Kompleksowa modernizacja energetyczna budynków mieszkalnych będących własnością Gminy Bielice</a:t>
            </a:r>
          </a:p>
          <a:p>
            <a:pPr marL="273050" indent="-273050" algn="just" eaLnBrk="0" hangingPunct="0">
              <a:spcBef>
                <a:spcPct val="50000"/>
              </a:spcBef>
              <a:buFont typeface="+mj-lt"/>
              <a:buAutoNum type="arabicPeriod"/>
            </a:pPr>
            <a:r>
              <a:rPr lang="pl-PL" dirty="0">
                <a:solidFill>
                  <a:schemeClr val="bg1">
                    <a:lumMod val="50000"/>
                  </a:schemeClr>
                </a:solidFill>
              </a:rPr>
              <a:t>Modernizacja energetyczna budynków wspólnot </a:t>
            </a:r>
            <a:r>
              <a:rPr lang="pl-PL" dirty="0" smtClean="0">
                <a:solidFill>
                  <a:schemeClr val="bg1">
                    <a:lumMod val="50000"/>
                  </a:schemeClr>
                </a:solidFill>
              </a:rPr>
              <a:t>mieszkaniowych na terenie Gminy Bielice</a:t>
            </a:r>
          </a:p>
          <a:p>
            <a:pPr marL="273050" indent="-273050" algn="just" eaLnBrk="0" hangingPunct="0">
              <a:spcBef>
                <a:spcPct val="50000"/>
              </a:spcBef>
              <a:buFont typeface="+mj-lt"/>
              <a:buAutoNum type="arabicPeriod"/>
            </a:pPr>
            <a:r>
              <a:rPr lang="pl-PL" dirty="0" smtClean="0">
                <a:solidFill>
                  <a:schemeClr val="bg1">
                    <a:lumMod val="50000"/>
                  </a:schemeClr>
                </a:solidFill>
              </a:rPr>
              <a:t>Organizacja </a:t>
            </a:r>
            <a:r>
              <a:rPr lang="pl-PL" dirty="0">
                <a:solidFill>
                  <a:schemeClr val="bg1">
                    <a:lumMod val="50000"/>
                  </a:schemeClr>
                </a:solidFill>
              </a:rPr>
              <a:t>akcji społecznych dla mieszkańców gminy dotyczących tematyki ograniczenia emisji zanieczyszczeń, efektywności energetycznej oraz wykorzystania odnawialnych źródeł energii</a:t>
            </a:r>
          </a:p>
        </p:txBody>
      </p:sp>
    </p:spTree>
    <p:extLst>
      <p:ext uri="{BB962C8B-B14F-4D97-AF65-F5344CB8AC3E}">
        <p14:creationId xmlns:p14="http://schemas.microsoft.com/office/powerpoint/2010/main" xmlns="" val="2488124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274212" y="1484784"/>
            <a:ext cx="813690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2200" b="1" dirty="0" smtClean="0"/>
              <a:t>Sektor - Handel</a:t>
            </a:r>
            <a:r>
              <a:rPr lang="pl-PL" sz="2200" b="1" dirty="0"/>
              <a:t>, usługi, przedsiębiorstwa</a:t>
            </a:r>
          </a:p>
        </p:txBody>
      </p:sp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323528" y="2348880"/>
            <a:ext cx="8208912" cy="14845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marL="273050" indent="-273050" algn="just" eaLnBrk="0" hangingPunct="0">
              <a:spcBef>
                <a:spcPct val="50000"/>
              </a:spcBef>
              <a:buFont typeface="+mj-lt"/>
              <a:buAutoNum type="arabicPeriod"/>
            </a:pPr>
            <a:r>
              <a:rPr lang="pl-PL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Działania informacyjno-promocyjne na rzecz przedsiębiorstw/akcje dla przedsiębiorców dotyczące zagadnień związanych z ograniczeniem zużycia energii/ograniczeniem niskiej emisji</a:t>
            </a:r>
          </a:p>
          <a:p>
            <a:pPr marL="273050" indent="-273050" algn="just" eaLnBrk="0" hangingPunct="0">
              <a:spcBef>
                <a:spcPct val="50000"/>
              </a:spcBef>
              <a:buFont typeface="+mj-lt"/>
              <a:buAutoNum type="arabicPeriod"/>
            </a:pPr>
            <a:r>
              <a:rPr lang="pl-PL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Zwiększenie </a:t>
            </a:r>
            <a:r>
              <a:rPr lang="pl-PL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wykorzystania odnawialnych źródeł - budowa nowych instalacji odnawialnych źródeł energii w obiektach </a:t>
            </a:r>
            <a:r>
              <a:rPr lang="pl-PL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przedsiębiorców</a:t>
            </a:r>
          </a:p>
          <a:p>
            <a:pPr marL="273050" indent="-273050" algn="just" eaLnBrk="0" hangingPunct="0">
              <a:spcBef>
                <a:spcPct val="50000"/>
              </a:spcBef>
              <a:buFont typeface="+mj-lt"/>
              <a:buAutoNum type="arabicPeriod"/>
            </a:pPr>
            <a:r>
              <a:rPr lang="pl-PL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Zastępowanie </a:t>
            </a:r>
            <a:r>
              <a:rPr lang="pl-PL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konwencjonalnych źródeł energii źródłami odnawialnymi - budowa biogazowni rolniczej 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274212" y="4338542"/>
            <a:ext cx="8136904" cy="37918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2200" b="1" dirty="0" smtClean="0"/>
              <a:t>Sektor - Transport</a:t>
            </a:r>
            <a:endParaRPr lang="pl-PL" sz="2200" b="1" dirty="0"/>
          </a:p>
        </p:txBody>
      </p:sp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274212" y="4725144"/>
            <a:ext cx="8208912" cy="15174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marL="273050" indent="-273050" algn="just" eaLnBrk="0" hangingPunct="0">
              <a:spcBef>
                <a:spcPct val="50000"/>
              </a:spcBef>
              <a:buFont typeface="+mj-lt"/>
              <a:buAutoNum type="arabicPeriod"/>
            </a:pPr>
            <a:r>
              <a:rPr lang="pl-PL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Modernizacja odcinków dróg gminnych.</a:t>
            </a:r>
          </a:p>
          <a:p>
            <a:pPr marL="273050" indent="-273050" algn="just" eaLnBrk="0" hangingPunct="0">
              <a:spcBef>
                <a:spcPct val="50000"/>
              </a:spcBef>
              <a:buFont typeface="+mj-lt"/>
              <a:buAutoNum type="arabicPeriod"/>
            </a:pPr>
            <a:r>
              <a:rPr lang="pl-PL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Modernizacja dróg powiatowych na terenie Gminy </a:t>
            </a:r>
            <a:r>
              <a:rPr lang="pl-PL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Bielice</a:t>
            </a:r>
            <a:endParaRPr lang="pl-PL" dirty="0">
              <a:solidFill>
                <a:schemeClr val="bg1">
                  <a:lumMod val="50000"/>
                </a:schemeClr>
              </a:solidFill>
              <a:latin typeface="+mj-lt"/>
            </a:endParaRPr>
          </a:p>
          <a:p>
            <a:pPr marL="273050" indent="-273050" algn="just" eaLnBrk="0" hangingPunct="0">
              <a:spcBef>
                <a:spcPct val="50000"/>
              </a:spcBef>
              <a:buFont typeface="+mj-lt"/>
              <a:buAutoNum type="arabicPeriod"/>
            </a:pPr>
            <a:r>
              <a:rPr lang="pl-PL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Przygotowanie i przeprowadzenie kampanii społecznych związanych </a:t>
            </a:r>
            <a:r>
              <a:rPr lang="pl-PL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z efektywnym </a:t>
            </a:r>
            <a:r>
              <a:rPr lang="pl-PL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i ekologicznym </a:t>
            </a:r>
            <a:r>
              <a:rPr lang="pl-PL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transportem</a:t>
            </a:r>
            <a:endParaRPr lang="pl-PL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7797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23528" y="1484784"/>
            <a:ext cx="813690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2200" b="1" dirty="0"/>
              <a:t> </a:t>
            </a:r>
          </a:p>
        </p:txBody>
      </p:sp>
      <p:sp>
        <p:nvSpPr>
          <p:cNvPr id="2" name="Prostokąt 1"/>
          <p:cNvSpPr/>
          <p:nvPr/>
        </p:nvSpPr>
        <p:spPr>
          <a:xfrm>
            <a:off x="395536" y="1340767"/>
            <a:ext cx="864096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b="1" dirty="0" smtClean="0"/>
              <a:t>Podstawowe </a:t>
            </a:r>
            <a:r>
              <a:rPr lang="pl-PL" sz="2000" b="1" dirty="0"/>
              <a:t>parametry Planu</a:t>
            </a:r>
            <a:endParaRPr lang="pl-PL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dirty="0" smtClean="0"/>
              <a:t>Nakłady </a:t>
            </a:r>
            <a:r>
              <a:rPr lang="pl-PL" sz="2000" dirty="0"/>
              <a:t>ogólne – </a:t>
            </a:r>
            <a:r>
              <a:rPr lang="pl-PL" sz="2000" b="1" dirty="0" smtClean="0"/>
              <a:t>16,5 mln zł </a:t>
            </a:r>
            <a:r>
              <a:rPr lang="pl-PL" sz="2000" dirty="0" smtClean="0"/>
              <a:t>(łącznie wszystkie zadania)</a:t>
            </a:r>
            <a:endParaRPr lang="pl-PL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dirty="0"/>
              <a:t>Nakłady Gminy – </a:t>
            </a:r>
            <a:r>
              <a:rPr lang="pl-PL" sz="2000" b="1" smtClean="0"/>
              <a:t>854,5 tys. </a:t>
            </a:r>
            <a:r>
              <a:rPr lang="pl-PL" sz="2000" b="1" dirty="0" smtClean="0"/>
              <a:t>zł </a:t>
            </a:r>
            <a:endParaRPr lang="pl-PL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dirty="0"/>
              <a:t>Roczna oszczędność energii końcowej w wyniku realizacji PGN – </a:t>
            </a:r>
            <a:r>
              <a:rPr lang="pl-PL" sz="2000" b="1" dirty="0"/>
              <a:t>735 MWh/rok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dirty="0"/>
              <a:t>Roczne zmniejszenie emisji CO</a:t>
            </a:r>
            <a:r>
              <a:rPr lang="pl-PL" sz="2000" baseline="-25000" dirty="0"/>
              <a:t>2</a:t>
            </a:r>
            <a:r>
              <a:rPr lang="pl-PL" sz="2000" dirty="0"/>
              <a:t> w wyniku realizacji PGN – </a:t>
            </a:r>
            <a:r>
              <a:rPr lang="pl-PL" sz="2000" b="1" dirty="0" smtClean="0"/>
              <a:t>3 </a:t>
            </a:r>
            <a:r>
              <a:rPr lang="pl-PL" sz="2000" b="1" dirty="0"/>
              <a:t>640 MgCO</a:t>
            </a:r>
            <a:r>
              <a:rPr lang="pl-PL" sz="2000" b="1" baseline="-25000" dirty="0"/>
              <a:t>2</a:t>
            </a:r>
            <a:r>
              <a:rPr lang="pl-PL" sz="2000" b="1" dirty="0"/>
              <a:t>/rok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dirty="0"/>
              <a:t>Roczna ilość wykorzystanej energii ze źródeł odnawialnych w wyniku realizacji PGN – </a:t>
            </a:r>
            <a:r>
              <a:rPr lang="pl-PL" sz="2000" b="1" dirty="0"/>
              <a:t>5 162 MWh/rok</a:t>
            </a:r>
            <a:r>
              <a:rPr lang="pl-PL" sz="2000" dirty="0" smtClean="0"/>
              <a:t>.</a:t>
            </a:r>
          </a:p>
          <a:p>
            <a:endParaRPr lang="pl-PL" sz="2000" dirty="0"/>
          </a:p>
          <a:p>
            <a:r>
              <a:rPr lang="pl-PL" sz="2000" dirty="0" smtClean="0"/>
              <a:t>Opracowanie zostało pozytywnie zaopiniowane przez Wojewódzki Fundusz Ochrony Środowiska i Gospodarki Wodnej w Szczecinie, jako Instytucję współfinansującą wykonanie dokumentu.</a:t>
            </a:r>
          </a:p>
          <a:p>
            <a:endParaRPr lang="pl-PL" sz="2000" dirty="0"/>
          </a:p>
          <a:p>
            <a:r>
              <a:rPr lang="pl-PL" sz="2000" dirty="0" smtClean="0"/>
              <a:t>PGN był również opiniowany przez Regionalnego Dyrektora Ochrony </a:t>
            </a:r>
            <a:r>
              <a:rPr lang="pl-PL" sz="2000" dirty="0"/>
              <a:t>Środowiska </a:t>
            </a:r>
            <a:r>
              <a:rPr lang="pl-PL" sz="2000" dirty="0" smtClean="0"/>
              <a:t>oraz przez  Zachodniopomorskiego Państwowego Wojewódzkiego Inspektora Sanitarnego pod kątem </a:t>
            </a:r>
            <a:r>
              <a:rPr lang="pl-PL" sz="2000" dirty="0"/>
              <a:t>konieczności przeprowadzenia strategicznej oceny oddziaływania na środowisko dla </a:t>
            </a:r>
            <a:r>
              <a:rPr lang="pl-PL" sz="2000" dirty="0" smtClean="0"/>
              <a:t>opracowania.</a:t>
            </a:r>
            <a:endParaRPr lang="pl-PL" sz="2000" dirty="0"/>
          </a:p>
          <a:p>
            <a:endParaRPr lang="pl-PL" sz="2000" dirty="0" smtClean="0"/>
          </a:p>
          <a:p>
            <a:endParaRPr lang="pl-PL" sz="2000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1403648" y="548680"/>
            <a:ext cx="6192688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/>
            <a:r>
              <a:rPr lang="pl-PL" sz="2400" b="1" dirty="0" smtClean="0"/>
              <a:t>Podsumowanie</a:t>
            </a:r>
            <a:endParaRPr lang="pl-PL" sz="2400" b="1" dirty="0"/>
          </a:p>
        </p:txBody>
      </p:sp>
    </p:spTree>
    <p:extLst>
      <p:ext uri="{BB962C8B-B14F-4D97-AF65-F5344CB8AC3E}">
        <p14:creationId xmlns:p14="http://schemas.microsoft.com/office/powerpoint/2010/main" xmlns="" val="2795485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2612774" y="2708920"/>
            <a:ext cx="3960440" cy="10280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3600" b="1" dirty="0"/>
              <a:t> </a:t>
            </a:r>
            <a:r>
              <a:rPr lang="pl-PL" sz="3600" b="1" dirty="0" smtClean="0"/>
              <a:t>Dziękuję za uwagę</a:t>
            </a:r>
            <a:endParaRPr lang="pl-PL" sz="3600" b="1" dirty="0"/>
          </a:p>
        </p:txBody>
      </p:sp>
    </p:spTree>
    <p:extLst>
      <p:ext uri="{BB962C8B-B14F-4D97-AF65-F5344CB8AC3E}">
        <p14:creationId xmlns:p14="http://schemas.microsoft.com/office/powerpoint/2010/main" xmlns="" val="1933725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1403648" y="476672"/>
            <a:ext cx="7193783" cy="6893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2400" b="1" dirty="0" smtClean="0"/>
              <a:t>Gospodarka niskoemisyjna – co to takiego?</a:t>
            </a:r>
            <a:endParaRPr lang="pl-PL" sz="2400" b="1" dirty="0"/>
          </a:p>
        </p:txBody>
      </p:sp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330545" y="1628800"/>
            <a:ext cx="8424936" cy="3816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just" eaLnBrk="0" hangingPunct="0">
              <a:spcBef>
                <a:spcPct val="50000"/>
              </a:spcBef>
            </a:pPr>
            <a:r>
              <a:rPr lang="pl-PL" sz="20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Koncepcja Gospodarki Niskoemisyjnej wynika z polityki klimatycznej Unii Europejskiej i międzynarodowych zobowiązań Polski do redukcji emisji gazów cieplarnianych określonych przez ratyfikowany Protokół z Kioto ustalony na forum Ramowej Konwencji Narodów Zjednoczonych ds. Zmian Klimatu. </a:t>
            </a:r>
            <a:endParaRPr lang="pl-PL" sz="2000" dirty="0" smtClean="0">
              <a:solidFill>
                <a:schemeClr val="bg1">
                  <a:lumMod val="50000"/>
                </a:schemeClr>
              </a:solidFill>
              <a:latin typeface="+mj-lt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pl-PL" sz="20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„Gospodarka niskoemisyjna” (ang. </a:t>
            </a:r>
            <a:r>
              <a:rPr lang="pl-PL" sz="2000" dirty="0" err="1">
                <a:solidFill>
                  <a:schemeClr val="bg1">
                    <a:lumMod val="50000"/>
                  </a:schemeClr>
                </a:solidFill>
                <a:latin typeface="+mj-lt"/>
              </a:rPr>
              <a:t>low</a:t>
            </a:r>
            <a:r>
              <a:rPr lang="pl-PL" sz="20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 </a:t>
            </a:r>
            <a:r>
              <a:rPr lang="pl-PL" sz="2000" dirty="0" err="1">
                <a:solidFill>
                  <a:schemeClr val="bg1">
                    <a:lumMod val="50000"/>
                  </a:schemeClr>
                </a:solidFill>
                <a:latin typeface="+mj-lt"/>
              </a:rPr>
              <a:t>emission</a:t>
            </a:r>
            <a:r>
              <a:rPr lang="pl-PL" sz="20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 </a:t>
            </a:r>
            <a:r>
              <a:rPr lang="pl-PL" sz="2000" dirty="0" err="1">
                <a:solidFill>
                  <a:schemeClr val="bg1">
                    <a:lumMod val="50000"/>
                  </a:schemeClr>
                </a:solidFill>
                <a:latin typeface="+mj-lt"/>
              </a:rPr>
              <a:t>economy</a:t>
            </a:r>
            <a:r>
              <a:rPr lang="pl-PL" sz="20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) oznacza gospodarkę charakteryzującą się </a:t>
            </a:r>
            <a:r>
              <a:rPr lang="pl-PL" sz="20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oddzieleniem </a:t>
            </a:r>
            <a:r>
              <a:rPr lang="pl-PL" sz="20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wzrostu emisji gazów cieplarnianych od wzrostu gospodarczego, głównie poprzez ograniczenie wykorzystania paliw kopalnych. Gospodarka niskoemisyjna opiera się przede wszystkim na poprawie efektywności energetycznej, wykorzystaniu odnawialnych źródeł energii </a:t>
            </a:r>
            <a:r>
              <a:rPr lang="pl-PL" sz="20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i zastosowaniu </a:t>
            </a:r>
            <a:r>
              <a:rPr lang="pl-PL" sz="20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technologii ograniczających emisję.</a:t>
            </a:r>
          </a:p>
        </p:txBody>
      </p:sp>
    </p:spTree>
    <p:extLst>
      <p:ext uri="{BB962C8B-B14F-4D97-AF65-F5344CB8AC3E}">
        <p14:creationId xmlns:p14="http://schemas.microsoft.com/office/powerpoint/2010/main" xmlns="" val="1422884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1372329" y="548680"/>
            <a:ext cx="7337799" cy="6893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2400" b="1" dirty="0" smtClean="0"/>
              <a:t>Gospodarka niskoemisyjna na szczeblu krajowym</a:t>
            </a:r>
            <a:endParaRPr lang="pl-PL" sz="2400" b="1" dirty="0"/>
          </a:p>
        </p:txBody>
      </p:sp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467544" y="1454052"/>
            <a:ext cx="8208912" cy="4423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just" eaLnBrk="0" hangingPunct="0"/>
            <a:r>
              <a:rPr lang="pl-PL" sz="20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W sierpniu 2011 roku Rada Ministrów przyjęła założenia dla Narodowego Programu Rozwoju Gospodarki Niskoemisyjnej</a:t>
            </a:r>
            <a:r>
              <a:rPr lang="pl-PL" sz="20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.</a:t>
            </a:r>
          </a:p>
          <a:p>
            <a:pPr algn="just" eaLnBrk="0" hangingPunct="0"/>
            <a:endParaRPr lang="pl-PL" sz="1400" dirty="0" smtClean="0">
              <a:solidFill>
                <a:schemeClr val="bg1">
                  <a:lumMod val="50000"/>
                </a:schemeClr>
              </a:solidFill>
              <a:latin typeface="+mj-lt"/>
            </a:endParaRPr>
          </a:p>
          <a:p>
            <a:pPr algn="just" eaLnBrk="0" hangingPunct="0"/>
            <a:r>
              <a:rPr lang="pl-PL" sz="20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Zakłada on rozwój </a:t>
            </a:r>
            <a:r>
              <a:rPr lang="pl-PL" sz="20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gospodarki niskoemisyjnej przy zapewnieniu zrównoważonego rozwoju </a:t>
            </a:r>
            <a:r>
              <a:rPr lang="pl-PL" sz="20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kraju oraz </a:t>
            </a:r>
            <a:r>
              <a:rPr lang="pl-PL" sz="20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cele szczegółowe, które powinny zostać uwzględnione w planach gminnych, oczywiście w odniesieniu do uwarunkowań lokalnych:</a:t>
            </a:r>
          </a:p>
          <a:p>
            <a:pPr marL="452438" indent="-342900" algn="just" eaLnBrk="0" hangingPunct="0">
              <a:buFont typeface="Arial" panose="020B0604020202020204" pitchFamily="34" charset="0"/>
              <a:buChar char="•"/>
            </a:pPr>
            <a:r>
              <a:rPr lang="pl-PL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rozwój </a:t>
            </a:r>
            <a:r>
              <a:rPr lang="pl-PL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niskoemisyjnych źródeł energii,</a:t>
            </a:r>
          </a:p>
          <a:p>
            <a:pPr marL="452438" indent="-342900" algn="just" eaLnBrk="0" hangingPunct="0">
              <a:buFont typeface="Arial" panose="020B0604020202020204" pitchFamily="34" charset="0"/>
              <a:buChar char="•"/>
            </a:pPr>
            <a:r>
              <a:rPr lang="pl-PL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poprawa </a:t>
            </a:r>
            <a:r>
              <a:rPr lang="pl-PL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efektywności energetycznej,</a:t>
            </a:r>
          </a:p>
          <a:p>
            <a:pPr marL="452438" indent="-342900" algn="just" eaLnBrk="0" hangingPunct="0">
              <a:buFont typeface="Arial" panose="020B0604020202020204" pitchFamily="34" charset="0"/>
              <a:buChar char="•"/>
            </a:pPr>
            <a:r>
              <a:rPr lang="pl-PL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poprawa </a:t>
            </a:r>
            <a:r>
              <a:rPr lang="pl-PL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efektywności gospodarowania surowcami i materiałami,</a:t>
            </a:r>
          </a:p>
          <a:p>
            <a:pPr marL="452438" indent="-342900" algn="just" eaLnBrk="0" hangingPunct="0">
              <a:buFont typeface="Arial" panose="020B0604020202020204" pitchFamily="34" charset="0"/>
              <a:buChar char="•"/>
            </a:pPr>
            <a:r>
              <a:rPr lang="pl-PL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rozwój </a:t>
            </a:r>
            <a:r>
              <a:rPr lang="pl-PL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i wykorzystanie technologii niskoemisyjnych,</a:t>
            </a:r>
          </a:p>
          <a:p>
            <a:pPr marL="452438" indent="-342900" algn="just" eaLnBrk="0" hangingPunct="0">
              <a:buFont typeface="Arial" panose="020B0604020202020204" pitchFamily="34" charset="0"/>
              <a:buChar char="•"/>
            </a:pPr>
            <a:r>
              <a:rPr lang="pl-PL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zapobieganie </a:t>
            </a:r>
            <a:r>
              <a:rPr lang="pl-PL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powstawaniu oraz poprawa efektywności gospodarowania odpadami, </a:t>
            </a:r>
          </a:p>
          <a:p>
            <a:pPr marL="452438" indent="-342900" algn="just" eaLnBrk="0" hangingPunct="0">
              <a:buFont typeface="Arial" panose="020B0604020202020204" pitchFamily="34" charset="0"/>
              <a:buChar char="•"/>
            </a:pPr>
            <a:r>
              <a:rPr lang="pl-PL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promocja </a:t>
            </a:r>
            <a:r>
              <a:rPr lang="pl-PL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nowych wzorców konsumpcji.</a:t>
            </a:r>
          </a:p>
        </p:txBody>
      </p:sp>
    </p:spTree>
    <p:extLst>
      <p:ext uri="{BB962C8B-B14F-4D97-AF65-F5344CB8AC3E}">
        <p14:creationId xmlns:p14="http://schemas.microsoft.com/office/powerpoint/2010/main" xmlns="" val="2200669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1259632" y="476672"/>
            <a:ext cx="7697839" cy="6893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2400" b="1" dirty="0" smtClean="0"/>
              <a:t>Opracowanie i wdrożenie Planu Gospodarki Niskoemisyjnej</a:t>
            </a:r>
            <a:endParaRPr lang="pl-PL" sz="2400" b="1" dirty="0"/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390645" y="1916832"/>
            <a:ext cx="8430548" cy="3938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just" eaLnBrk="0" hangingPunct="0">
              <a:spcBef>
                <a:spcPct val="50000"/>
              </a:spcBef>
            </a:pPr>
            <a:r>
              <a:rPr lang="pl-PL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Narodowy Fundusz Ochrony Środowiska i Gospodarki Wodnej i Fundusze Wojewódzkie wspomagają samorządy w przygotowaniu gminnych planów gospodarki niskoemisyjnej</a:t>
            </a:r>
            <a:r>
              <a:rPr lang="pl-PL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. Realizację Planów w gminach rozpoczęto poprzez działania NFOŚiGW, następnie rolę tę przejęły </a:t>
            </a:r>
            <a:r>
              <a:rPr lang="pl-PL" dirty="0" err="1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WFOŚiGW</a:t>
            </a:r>
            <a:r>
              <a:rPr lang="pl-PL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, gdzie funkcjonują stanowiska ekspertów ds. gospodarki niskoemisyjne opiniujący dokumenty tego typu.</a:t>
            </a:r>
            <a:endParaRPr lang="pl-PL" dirty="0">
              <a:solidFill>
                <a:schemeClr val="bg1">
                  <a:lumMod val="50000"/>
                </a:schemeClr>
              </a:solidFill>
              <a:latin typeface="+mj-lt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pl-PL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Plan Gospodarki Niskoemisyjnej nie jest opracowaniem obligatoryjnym dla Gminy wynikającym z przepisów prawa na szczeblu ustawy, jak to ma miejsce w przypadku Programu Ochrony Środowiska, czy Projektu założeń do planu zaopatrzenia w ciepło, energię elektryczną i paliwa gazowe.</a:t>
            </a:r>
          </a:p>
          <a:p>
            <a:pPr algn="just" eaLnBrk="0" hangingPunct="0">
              <a:spcBef>
                <a:spcPct val="50000"/>
              </a:spcBef>
            </a:pPr>
            <a:r>
              <a:rPr lang="pl-PL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Poza realizacją założeń polityki niskoemisyjnej, jednym z podstawowych i pragmatycznych celów, z powodu którego Gminy </a:t>
            </a:r>
            <a:r>
              <a:rPr lang="pl-PL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powinny </a:t>
            </a:r>
            <a:r>
              <a:rPr lang="pl-PL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przygotować PGN, jest umożliwienie dostępu do środków finansowych w ramach </a:t>
            </a:r>
            <a:r>
              <a:rPr lang="pl-PL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Europejskiego Funduszu Rozwoju Regionalnego (EFRR) w latach </a:t>
            </a:r>
            <a:r>
              <a:rPr lang="pl-PL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2014 </a:t>
            </a:r>
            <a:r>
              <a:rPr lang="pl-PL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– 2020 na działania związane z gospodarką niskoemisyjną. EFRR </a:t>
            </a:r>
            <a:r>
              <a:rPr lang="pl-PL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obejmuje </a:t>
            </a:r>
            <a:r>
              <a:rPr lang="pl-PL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wojewódzkie programy operacyjne i </a:t>
            </a:r>
            <a:r>
              <a:rPr lang="pl-PL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programy </a:t>
            </a:r>
            <a:r>
              <a:rPr lang="pl-PL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finansowane przez fundusze </a:t>
            </a:r>
            <a:r>
              <a:rPr lang="pl-PL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ochrony środowiska.</a:t>
            </a:r>
          </a:p>
        </p:txBody>
      </p:sp>
    </p:spTree>
    <p:extLst>
      <p:ext uri="{BB962C8B-B14F-4D97-AF65-F5344CB8AC3E}">
        <p14:creationId xmlns:p14="http://schemas.microsoft.com/office/powerpoint/2010/main" xmlns="" val="3870705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1619672" y="404664"/>
            <a:ext cx="6120680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2200" b="1" dirty="0" smtClean="0"/>
              <a:t>Plan Gospodarki Niskoemisyjnej (PGN) – podstawowe informacje</a:t>
            </a:r>
            <a:endParaRPr lang="pl-PL" sz="2200" b="1" dirty="0"/>
          </a:p>
        </p:txBody>
      </p:sp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326582" y="1844824"/>
            <a:ext cx="7986779" cy="432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just" eaLnBrk="0" hangingPunct="0">
              <a:spcBef>
                <a:spcPct val="50000"/>
              </a:spcBef>
            </a:pPr>
            <a:r>
              <a:rPr lang="pl-PL" sz="20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PGN to informacja dotycząca jasnej i spójnej polityki w zakresie gospodarki niskoemisyjnej i efektywnego zarządzania energią. </a:t>
            </a:r>
            <a:endParaRPr lang="pl-PL" sz="2000" dirty="0" smtClean="0">
              <a:solidFill>
                <a:schemeClr val="bg1">
                  <a:lumMod val="50000"/>
                </a:schemeClr>
              </a:solidFill>
              <a:latin typeface="+mj-lt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pl-PL" sz="20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PGN to </a:t>
            </a:r>
            <a:r>
              <a:rPr lang="pl-PL" sz="20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finansowanie działań z Nowej </a:t>
            </a:r>
            <a:r>
              <a:rPr lang="pl-PL" sz="20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Perspektywy Finansowej 2014 – 2020 w ramach Regionalnego Programu Operacyjnego  Województwa Zachodniopomorskiego.</a:t>
            </a:r>
            <a:endParaRPr lang="pl-PL" sz="200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pl-PL" sz="20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PGN </a:t>
            </a:r>
            <a:r>
              <a:rPr lang="pl-PL" sz="20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obowiązkowo dotyczy okresu do 2020 roku, </a:t>
            </a:r>
            <a:r>
              <a:rPr lang="pl-PL" sz="20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ale może </a:t>
            </a:r>
            <a:r>
              <a:rPr lang="pl-PL" sz="20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obejmować dłuższy </a:t>
            </a:r>
            <a:r>
              <a:rPr lang="pl-PL" sz="20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okres. </a:t>
            </a:r>
          </a:p>
          <a:p>
            <a:pPr algn="just" eaLnBrk="0" hangingPunct="0"/>
            <a:endParaRPr lang="pl-PL" sz="2000" dirty="0" smtClean="0">
              <a:solidFill>
                <a:schemeClr val="bg1">
                  <a:lumMod val="50000"/>
                </a:schemeClr>
              </a:solidFill>
              <a:latin typeface="+mj-lt"/>
            </a:endParaRPr>
          </a:p>
          <a:p>
            <a:pPr algn="just" eaLnBrk="0" hangingPunct="0"/>
            <a:r>
              <a:rPr lang="pl-PL" sz="20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Właściwości PGN:</a:t>
            </a:r>
            <a:endParaRPr lang="pl-PL" sz="200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  <a:p>
            <a:pPr marL="342900" indent="-247650" algn="just" eaLnBrk="0" hangingPunct="0">
              <a:buFont typeface="Arial" panose="020B0604020202020204" pitchFamily="34" charset="0"/>
              <a:buChar char="•"/>
            </a:pPr>
            <a:r>
              <a:rPr lang="pl-PL" sz="20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nie </a:t>
            </a:r>
            <a:r>
              <a:rPr lang="pl-PL" sz="20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może być traktowany jako dokument skończony,</a:t>
            </a:r>
          </a:p>
          <a:p>
            <a:pPr marL="342900" indent="-247650" algn="just" eaLnBrk="0" hangingPunct="0">
              <a:buFont typeface="Arial" panose="020B0604020202020204" pitchFamily="34" charset="0"/>
              <a:buChar char="•"/>
            </a:pPr>
            <a:r>
              <a:rPr lang="pl-PL" sz="20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zmienia </a:t>
            </a:r>
            <a:r>
              <a:rPr lang="pl-PL" sz="20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się </a:t>
            </a:r>
            <a:r>
              <a:rPr lang="pl-PL" sz="20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w czasie,</a:t>
            </a:r>
          </a:p>
          <a:p>
            <a:pPr marL="342900" indent="-247650" algn="just" eaLnBrk="0" hangingPunct="0">
              <a:buFont typeface="Arial" panose="020B0604020202020204" pitchFamily="34" charset="0"/>
              <a:buChar char="•"/>
            </a:pPr>
            <a:r>
              <a:rPr lang="pl-PL" sz="20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wymaga analizowania prowadzonych działań,</a:t>
            </a:r>
          </a:p>
          <a:p>
            <a:pPr marL="342900" indent="-247650" algn="just" eaLnBrk="0" hangingPunct="0">
              <a:buFont typeface="Arial" panose="020B0604020202020204" pitchFamily="34" charset="0"/>
              <a:buChar char="•"/>
            </a:pPr>
            <a:r>
              <a:rPr lang="pl-PL" sz="20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wymaga analizowania rozwoju gminy,</a:t>
            </a:r>
          </a:p>
          <a:p>
            <a:pPr marL="342900" indent="-247650" algn="just" eaLnBrk="0" hangingPunct="0">
              <a:buFont typeface="Arial" panose="020B0604020202020204" pitchFamily="34" charset="0"/>
              <a:buChar char="•"/>
            </a:pPr>
            <a:r>
              <a:rPr lang="pl-PL" sz="20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powinien </a:t>
            </a:r>
            <a:r>
              <a:rPr lang="pl-PL" sz="20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być </a:t>
            </a:r>
            <a:r>
              <a:rPr lang="pl-PL" sz="20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monitorowany i </a:t>
            </a:r>
            <a:r>
              <a:rPr lang="pl-PL" sz="20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aktualizowany.</a:t>
            </a:r>
          </a:p>
          <a:p>
            <a:pPr algn="just" eaLnBrk="0" hangingPunct="0">
              <a:spcBef>
                <a:spcPct val="50000"/>
              </a:spcBef>
            </a:pPr>
            <a:endParaRPr lang="pl-PL" sz="200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74994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1475656" y="476672"/>
            <a:ext cx="6048672" cy="6680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2200" b="1" dirty="0" smtClean="0"/>
              <a:t>Rola i szanse gminy wynikające z Planu Gospodarki Niskoemisyjnej?</a:t>
            </a:r>
            <a:endParaRPr lang="pl-PL" sz="2200" b="1" dirty="0"/>
          </a:p>
        </p:txBody>
      </p:sp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251520" y="1556792"/>
            <a:ext cx="8712968" cy="40320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marL="342900" indent="-342900" algn="just" eaLnBrk="0" hangingPunct="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pl-PL" sz="20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Możliwość przyjęcia realnych do wykonania celów w zakresie ograniczenia emisji gazów cieplarnianych, </a:t>
            </a:r>
            <a:r>
              <a:rPr lang="pl-PL" sz="20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rozwoju odnawialnych źródeł energii na terenie gminy </a:t>
            </a:r>
            <a:r>
              <a:rPr lang="pl-PL" sz="20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i ograniczenia zużycia energii w gminach (włączenie się gminy w cele klimatyczne Polski i UE).</a:t>
            </a:r>
          </a:p>
          <a:p>
            <a:pPr marL="342900" indent="-342900" algn="just" eaLnBrk="0" hangingPunct="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pl-PL" sz="20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Zebranie w jednym dokumencie </a:t>
            </a:r>
            <a:r>
              <a:rPr lang="pl-PL" sz="20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możliwych do realizacji </a:t>
            </a:r>
            <a:r>
              <a:rPr lang="pl-PL" sz="20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pod względem ekonomicznym oraz społecznym przedsięwzięć z zakresu </a:t>
            </a:r>
            <a:r>
              <a:rPr lang="pl-PL" sz="20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ochrony środowiska </a:t>
            </a:r>
            <a:r>
              <a:rPr lang="pl-PL" sz="20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i energetyki poprzez uwzględnienie ich w Wieloletnich Planach Finansowych (optymalizacja wykorzystania środków z perspektywy UE na lata 2014 – 2020).</a:t>
            </a:r>
          </a:p>
          <a:p>
            <a:pPr marL="342900" indent="-342900" algn="just" eaLnBrk="0" hangingPunct="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pl-PL" sz="20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PGN jako program wyznaczający kierunki i ujednolicający politykę gminy w zakresie środowiska i gospodarki energetycznej.</a:t>
            </a:r>
          </a:p>
          <a:p>
            <a:pPr marL="342900" indent="-342900" algn="just" eaLnBrk="0" hangingPunct="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pl-PL" sz="20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Zbudowanie modelu finansowania przedsięwzięć w oparciu o Plan.</a:t>
            </a:r>
          </a:p>
        </p:txBody>
      </p:sp>
    </p:spTree>
    <p:extLst>
      <p:ext uri="{BB962C8B-B14F-4D97-AF65-F5344CB8AC3E}">
        <p14:creationId xmlns:p14="http://schemas.microsoft.com/office/powerpoint/2010/main" xmlns="" val="1350315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1403648" y="548680"/>
            <a:ext cx="5904656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2200" b="1" dirty="0" smtClean="0"/>
              <a:t>Cel Planu Gospodarki Niskoemisyjnej</a:t>
            </a:r>
            <a:endParaRPr lang="pl-PL" sz="2200" b="1" dirty="0"/>
          </a:p>
        </p:txBody>
      </p:sp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395536" y="1557739"/>
            <a:ext cx="8424936" cy="3744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just" eaLnBrk="0" hangingPunct="0"/>
            <a:r>
              <a:rPr lang="pl-PL" sz="20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Plan </a:t>
            </a:r>
            <a:r>
              <a:rPr lang="pl-PL" sz="20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gospodarki niskoemisyjnej </a:t>
            </a:r>
            <a:r>
              <a:rPr lang="pl-PL" sz="20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ma </a:t>
            </a:r>
            <a:r>
              <a:rPr lang="pl-PL" sz="20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m.in. przyczynić się do osiągnięcia celów określonych w pakiecie klimatyczno-energetycznym do roku 2020 , tj.:</a:t>
            </a:r>
          </a:p>
          <a:p>
            <a:pPr marL="355600" indent="-246063" algn="just" eaLnBrk="0" hangingPunct="0">
              <a:buFont typeface="Arial" panose="020B0604020202020204" pitchFamily="34" charset="0"/>
              <a:buChar char="•"/>
            </a:pPr>
            <a:r>
              <a:rPr lang="pl-PL" sz="20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redukcji </a:t>
            </a:r>
            <a:r>
              <a:rPr lang="pl-PL" sz="20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emisji gazów cieplarnianych ;</a:t>
            </a:r>
          </a:p>
          <a:p>
            <a:pPr marL="355600" indent="-246063" algn="just" eaLnBrk="0" hangingPunct="0">
              <a:buFont typeface="Arial" panose="020B0604020202020204" pitchFamily="34" charset="0"/>
              <a:buChar char="•"/>
            </a:pPr>
            <a:r>
              <a:rPr lang="pl-PL" sz="20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zwiększenia </a:t>
            </a:r>
            <a:r>
              <a:rPr lang="pl-PL" sz="20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udziału energii pochodzącej </a:t>
            </a:r>
            <a:r>
              <a:rPr lang="pl-PL" sz="20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ze </a:t>
            </a:r>
            <a:r>
              <a:rPr lang="pl-PL" sz="20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źródeł odnawialnych;</a:t>
            </a:r>
          </a:p>
          <a:p>
            <a:pPr marL="355600" indent="-246063" algn="just" eaLnBrk="0" hangingPunct="0">
              <a:buFont typeface="Arial" panose="020B0604020202020204" pitchFamily="34" charset="0"/>
              <a:buChar char="•"/>
            </a:pPr>
            <a:r>
              <a:rPr lang="pl-PL" sz="20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redukcji </a:t>
            </a:r>
            <a:r>
              <a:rPr lang="pl-PL" sz="20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zużycia energii finalnej, co ma zostać zrealizowane poprzez podniesienie efektywności energetycznej,</a:t>
            </a:r>
          </a:p>
          <a:p>
            <a:pPr algn="just" eaLnBrk="0" hangingPunct="0"/>
            <a:endParaRPr lang="pl-PL" sz="2000" dirty="0" smtClean="0">
              <a:solidFill>
                <a:schemeClr val="bg1">
                  <a:lumMod val="50000"/>
                </a:schemeClr>
              </a:solidFill>
              <a:latin typeface="+mj-lt"/>
            </a:endParaRPr>
          </a:p>
          <a:p>
            <a:pPr algn="just" eaLnBrk="0" hangingPunct="0"/>
            <a:r>
              <a:rPr lang="pl-PL" sz="20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a </a:t>
            </a:r>
            <a:r>
              <a:rPr lang="pl-PL" sz="20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także do poprawy jakości powietrza na obszarach, na których odnotowano przekroczenia jakości poziomów dopuszczalnych stężeń w </a:t>
            </a:r>
            <a:r>
              <a:rPr lang="pl-PL" sz="20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powietrzu, </a:t>
            </a:r>
            <a:r>
              <a:rPr lang="pl-PL" sz="2000" dirty="0">
                <a:solidFill>
                  <a:schemeClr val="bg1">
                    <a:lumMod val="50000"/>
                  </a:schemeClr>
                </a:solidFill>
              </a:rPr>
              <a:t>w tym: </a:t>
            </a:r>
            <a:r>
              <a:rPr lang="pl-PL" sz="2000" dirty="0" smtClean="0">
                <a:solidFill>
                  <a:schemeClr val="bg1">
                    <a:lumMod val="50000"/>
                  </a:schemeClr>
                </a:solidFill>
              </a:rPr>
              <a:t>pyłów, w tym PM10, </a:t>
            </a:r>
            <a:r>
              <a:rPr lang="pl-PL" sz="2000" dirty="0" err="1" smtClean="0">
                <a:solidFill>
                  <a:schemeClr val="bg1">
                    <a:lumMod val="50000"/>
                  </a:schemeClr>
                </a:solidFill>
              </a:rPr>
              <a:t>benzo</a:t>
            </a:r>
            <a:r>
              <a:rPr lang="pl-PL" sz="2000" dirty="0" smtClean="0">
                <a:solidFill>
                  <a:schemeClr val="bg1">
                    <a:lumMod val="50000"/>
                  </a:schemeClr>
                </a:solidFill>
              </a:rPr>
              <a:t>(a)</a:t>
            </a:r>
            <a:r>
              <a:rPr lang="pl-PL" sz="2000" dirty="0" err="1" smtClean="0">
                <a:solidFill>
                  <a:schemeClr val="bg1">
                    <a:lumMod val="50000"/>
                  </a:schemeClr>
                </a:solidFill>
              </a:rPr>
              <a:t>pirenu</a:t>
            </a:r>
            <a:r>
              <a:rPr lang="pl-PL" sz="2000" dirty="0" smtClean="0">
                <a:solidFill>
                  <a:schemeClr val="bg1">
                    <a:lumMod val="50000"/>
                  </a:schemeClr>
                </a:solidFill>
              </a:rPr>
              <a:t> (zanieczyszczenia, których przekroczenia dopuszczalnych stężeń odnotowano w Programie Ochrony Powietrza dla strefy zachodniopomorskiej)</a:t>
            </a:r>
            <a:r>
              <a:rPr lang="pl-PL" sz="20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.</a:t>
            </a:r>
            <a:endParaRPr lang="pl-PL" sz="200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88250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1331640" y="512676"/>
            <a:ext cx="6552728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2200" b="1" dirty="0" smtClean="0"/>
              <a:t>Uczestnicy Planu Gospodarki Niskoemisyjnej</a:t>
            </a:r>
            <a:endParaRPr lang="pl-PL" sz="2200" b="1" dirty="0"/>
          </a:p>
        </p:txBody>
      </p:sp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251520" y="1268760"/>
            <a:ext cx="8712968" cy="469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just" eaLnBrk="0" hangingPunct="0">
              <a:spcBef>
                <a:spcPct val="50000"/>
              </a:spcBef>
            </a:pPr>
            <a:r>
              <a:rPr lang="pl-PL" b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ODBIORCY KOŃCOWI ENERGII</a:t>
            </a:r>
          </a:p>
          <a:p>
            <a:pPr marL="285750" indent="-190500" algn="just" eaLnBrk="0" hangingPunct="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pl-PL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SEKTOR </a:t>
            </a:r>
            <a:r>
              <a:rPr lang="pl-PL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UŻYTECZNOŚCI PUBLICZNEJ:  </a:t>
            </a:r>
            <a:r>
              <a:rPr lang="pl-PL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infrastruktura budowlana</a:t>
            </a:r>
            <a:r>
              <a:rPr lang="pl-PL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, </a:t>
            </a:r>
            <a:r>
              <a:rPr lang="pl-PL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systemy </a:t>
            </a:r>
            <a:r>
              <a:rPr lang="pl-PL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oświetlenia </a:t>
            </a:r>
            <a:r>
              <a:rPr lang="pl-PL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ulicznego, </a:t>
            </a:r>
          </a:p>
          <a:p>
            <a:pPr marL="285750" indent="-190500" algn="just" eaLnBrk="0" hangingPunct="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SEKTOR </a:t>
            </a:r>
            <a:r>
              <a:rPr lang="pl-PL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MIESZKANIOWY: infrastruktura budowlana wielorodzinna i jednorodzinna,</a:t>
            </a:r>
          </a:p>
          <a:p>
            <a:pPr marL="285750" indent="-190500" algn="just" eaLnBrk="0" hangingPunct="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pl-PL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FIRMY HANDLOWE, USŁUGOWE, PRODUKCYJNE: obiekty budowlane, procesy,</a:t>
            </a:r>
          </a:p>
          <a:p>
            <a:pPr marL="285750" indent="-190500" algn="just" eaLnBrk="0" hangingPunct="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pl-PL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TRANSPORT: transport samochodowy, komunikacja autobusowa, ewentualnie kolej.</a:t>
            </a:r>
          </a:p>
          <a:p>
            <a:pPr marL="95250" algn="just" eaLnBrk="0" hangingPunct="0">
              <a:spcBef>
                <a:spcPct val="50000"/>
              </a:spcBef>
            </a:pPr>
            <a:r>
              <a:rPr lang="pl-PL" b="1" dirty="0">
                <a:solidFill>
                  <a:schemeClr val="bg1">
                    <a:lumMod val="50000"/>
                  </a:schemeClr>
                </a:solidFill>
              </a:rPr>
              <a:t>PRODUCENCI, DYSTRYBUTORZY, SPRZEDAWCY ENERGII:</a:t>
            </a:r>
            <a:r>
              <a:rPr lang="pl-PL" dirty="0"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pl-PL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95250" algn="just" eaLnBrk="0" hangingPunct="0">
              <a:spcBef>
                <a:spcPct val="50000"/>
              </a:spcBef>
            </a:pPr>
            <a:r>
              <a:rPr lang="pl-PL" dirty="0" smtClean="0">
                <a:solidFill>
                  <a:schemeClr val="bg1">
                    <a:lumMod val="50000"/>
                  </a:schemeClr>
                </a:solidFill>
              </a:rPr>
              <a:t>informacje </a:t>
            </a:r>
            <a:r>
              <a:rPr lang="pl-PL" dirty="0">
                <a:solidFill>
                  <a:schemeClr val="bg1">
                    <a:lumMod val="50000"/>
                  </a:schemeClr>
                </a:solidFill>
              </a:rPr>
              <a:t>pozyskane od przedsiębiorstw energetycznych mają kluczowe znaczenie dla  prawidłowego przeprowadzenia inwentaryzacji emisji.</a:t>
            </a:r>
          </a:p>
          <a:p>
            <a:pPr marL="95250" algn="just" eaLnBrk="0" hangingPunct="0">
              <a:spcBef>
                <a:spcPct val="50000"/>
              </a:spcBef>
            </a:pPr>
            <a:r>
              <a:rPr lang="pl-PL" b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GOSPOPDAROWANIE ODPADAMI I ŚCIEKAMI:  </a:t>
            </a:r>
            <a:r>
              <a:rPr lang="pl-PL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określenie potencjału</a:t>
            </a:r>
            <a:r>
              <a:rPr lang="pl-PL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 </a:t>
            </a:r>
            <a:r>
              <a:rPr lang="pl-PL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wykorzystania gazu wysypiskowego i biogazu z oczyszczalni (element ten może zostać ujęty w Planie, ale nie jest obligatoryjny).</a:t>
            </a:r>
          </a:p>
        </p:txBody>
      </p:sp>
    </p:spTree>
    <p:extLst>
      <p:ext uri="{BB962C8B-B14F-4D97-AF65-F5344CB8AC3E}">
        <p14:creationId xmlns:p14="http://schemas.microsoft.com/office/powerpoint/2010/main" xmlns="" val="3071078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rojekt niestandardowy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7127</TotalTime>
  <Words>1787</Words>
  <Application>Microsoft Office PowerPoint</Application>
  <PresentationFormat>Pokaz na ekranie (4:3)</PresentationFormat>
  <Paragraphs>199</Paragraphs>
  <Slides>25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2</vt:i4>
      </vt:variant>
      <vt:variant>
        <vt:lpstr>Tytuły slajdów</vt:lpstr>
      </vt:variant>
      <vt:variant>
        <vt:i4>25</vt:i4>
      </vt:variant>
    </vt:vector>
  </HeadingPairs>
  <TitlesOfParts>
    <vt:vector size="27" baseType="lpstr">
      <vt:lpstr>Motyw pakietu Office</vt:lpstr>
      <vt:lpstr>Projekt niestandardowy</vt:lpstr>
      <vt:lpstr>PLAN GOSPODARKI NISKOEMISYJNEJ  DLA GMINY BIELICE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  <vt:lpstr>Slajd 13</vt:lpstr>
      <vt:lpstr>Slajd 14</vt:lpstr>
      <vt:lpstr>Slajd 15</vt:lpstr>
      <vt:lpstr>Slajd 16</vt:lpstr>
      <vt:lpstr>Slajd 17</vt:lpstr>
      <vt:lpstr>Slajd 18</vt:lpstr>
      <vt:lpstr>Slajd 19</vt:lpstr>
      <vt:lpstr>Slajd 20</vt:lpstr>
      <vt:lpstr>Slajd 21</vt:lpstr>
      <vt:lpstr>Slajd 22</vt:lpstr>
      <vt:lpstr>Slajd 23</vt:lpstr>
      <vt:lpstr>Slajd 24</vt:lpstr>
      <vt:lpstr>Slajd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ABC</dc:title>
  <dc:creator>Mariusz Bogacki</dc:creator>
  <cp:lastModifiedBy>Beata Gajlun</cp:lastModifiedBy>
  <cp:revision>253</cp:revision>
  <cp:lastPrinted>2016-02-24T16:44:42Z</cp:lastPrinted>
  <dcterms:created xsi:type="dcterms:W3CDTF">2012-04-16T08:05:28Z</dcterms:created>
  <dcterms:modified xsi:type="dcterms:W3CDTF">2017-06-20T06:19:13Z</dcterms:modified>
</cp:coreProperties>
</file>